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6" r:id="rId2"/>
  </p:sldMasterIdLst>
  <p:notesMasterIdLst>
    <p:notesMasterId r:id="rId13"/>
  </p:notesMasterIdLst>
  <p:sldIdLst>
    <p:sldId id="262" r:id="rId3"/>
    <p:sldId id="264" r:id="rId4"/>
    <p:sldId id="654" r:id="rId5"/>
    <p:sldId id="635" r:id="rId6"/>
    <p:sldId id="631" r:id="rId7"/>
    <p:sldId id="632" r:id="rId8"/>
    <p:sldId id="266" r:id="rId9"/>
    <p:sldId id="265" r:id="rId10"/>
    <p:sldId id="633" r:id="rId11"/>
    <p:sldId id="64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404040"/>
    <a:srgbClr val="B5D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390" autoAdjust="0"/>
    <p:restoredTop sz="77003" autoAdjust="0"/>
  </p:normalViewPr>
  <p:slideViewPr>
    <p:cSldViewPr snapToGrid="0">
      <p:cViewPr varScale="1">
        <p:scale>
          <a:sx n="85" d="100"/>
          <a:sy n="85" d="100"/>
        </p:scale>
        <p:origin x="1716" y="8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576924-A824-4504-90E6-C65870A68498}" type="doc">
      <dgm:prSet loTypeId="urn:microsoft.com/office/officeart/2008/layout/LinedList" loCatId="list" qsTypeId="urn:microsoft.com/office/officeart/2005/8/quickstyle/simple2" qsCatId="simple" csTypeId="urn:microsoft.com/office/officeart/2005/8/colors/accent2_2" csCatId="accent2" phldr="1"/>
      <dgm:spPr/>
      <dgm:t>
        <a:bodyPr/>
        <a:lstStyle/>
        <a:p>
          <a:endParaRPr lang="en-US"/>
        </a:p>
      </dgm:t>
    </dgm:pt>
    <dgm:pt modelId="{53EE4A70-5629-4BBF-9647-DA61272B7041}">
      <dgm:prSet/>
      <dgm:spPr/>
      <dgm:t>
        <a:bodyPr/>
        <a:lstStyle/>
        <a:p>
          <a:r>
            <a:rPr lang="en-US" dirty="0"/>
            <a:t>I have no relevant financial relationships to disclose for this session.</a:t>
          </a:r>
        </a:p>
      </dgm:t>
    </dgm:pt>
    <dgm:pt modelId="{CC9F9E30-8881-410E-A632-EABFF678069B}" type="parTrans" cxnId="{5A893425-547F-4B07-A6D5-A0C07C126EB5}">
      <dgm:prSet/>
      <dgm:spPr/>
      <dgm:t>
        <a:bodyPr/>
        <a:lstStyle/>
        <a:p>
          <a:endParaRPr lang="en-US"/>
        </a:p>
      </dgm:t>
    </dgm:pt>
    <dgm:pt modelId="{DA91BEC7-600C-4DE6-858E-8F52008DD742}" type="sibTrans" cxnId="{5A893425-547F-4B07-A6D5-A0C07C126EB5}">
      <dgm:prSet/>
      <dgm:spPr/>
      <dgm:t>
        <a:bodyPr/>
        <a:lstStyle/>
        <a:p>
          <a:endParaRPr lang="en-US"/>
        </a:p>
      </dgm:t>
    </dgm:pt>
    <dgm:pt modelId="{E755D384-91E0-482D-BB28-4E37C9CDC03F}">
      <dgm:prSet/>
      <dgm:spPr/>
      <dgm:t>
        <a:bodyPr/>
        <a:lstStyle/>
        <a:p>
          <a:r>
            <a:rPr lang="en-US" dirty="0"/>
            <a:t>My comments and contributions are an informal communication and represent my own best judgment. These comments do not bind or obligate FDA.</a:t>
          </a:r>
        </a:p>
      </dgm:t>
    </dgm:pt>
    <dgm:pt modelId="{E4714052-C730-4365-9775-4A8242C5E650}" type="parTrans" cxnId="{09173389-20E3-453D-877E-2041BB74CDD7}">
      <dgm:prSet/>
      <dgm:spPr/>
      <dgm:t>
        <a:bodyPr/>
        <a:lstStyle/>
        <a:p>
          <a:endParaRPr lang="en-US"/>
        </a:p>
      </dgm:t>
    </dgm:pt>
    <dgm:pt modelId="{E4D483E4-14DE-4E92-BC20-95788518FFEF}" type="sibTrans" cxnId="{09173389-20E3-453D-877E-2041BB74CDD7}">
      <dgm:prSet/>
      <dgm:spPr/>
      <dgm:t>
        <a:bodyPr/>
        <a:lstStyle/>
        <a:p>
          <a:endParaRPr lang="en-US"/>
        </a:p>
      </dgm:t>
    </dgm:pt>
    <dgm:pt modelId="{96F45879-EC73-43E7-9CF5-E2377646E7C3}" type="pres">
      <dgm:prSet presAssocID="{8D576924-A824-4504-90E6-C65870A68498}" presName="vert0" presStyleCnt="0">
        <dgm:presLayoutVars>
          <dgm:dir/>
          <dgm:animOne val="branch"/>
          <dgm:animLvl val="lvl"/>
        </dgm:presLayoutVars>
      </dgm:prSet>
      <dgm:spPr/>
    </dgm:pt>
    <dgm:pt modelId="{D6515B00-B1D8-40C9-8943-25765B74DBEC}" type="pres">
      <dgm:prSet presAssocID="{53EE4A70-5629-4BBF-9647-DA61272B7041}" presName="thickLine" presStyleLbl="alignNode1" presStyleIdx="0" presStyleCnt="2"/>
      <dgm:spPr/>
    </dgm:pt>
    <dgm:pt modelId="{AECFC5C8-2219-404E-9A67-795A93704C42}" type="pres">
      <dgm:prSet presAssocID="{53EE4A70-5629-4BBF-9647-DA61272B7041}" presName="horz1" presStyleCnt="0"/>
      <dgm:spPr/>
    </dgm:pt>
    <dgm:pt modelId="{B3B1E0B1-A882-4303-AB67-7458C61391F4}" type="pres">
      <dgm:prSet presAssocID="{53EE4A70-5629-4BBF-9647-DA61272B7041}" presName="tx1" presStyleLbl="revTx" presStyleIdx="0" presStyleCnt="2"/>
      <dgm:spPr/>
    </dgm:pt>
    <dgm:pt modelId="{F579F7D0-E391-4C44-90A6-28CC7770ED03}" type="pres">
      <dgm:prSet presAssocID="{53EE4A70-5629-4BBF-9647-DA61272B7041}" presName="vert1" presStyleCnt="0"/>
      <dgm:spPr/>
    </dgm:pt>
    <dgm:pt modelId="{F59E074C-931E-45D6-954C-BF660F1A5213}" type="pres">
      <dgm:prSet presAssocID="{E755D384-91E0-482D-BB28-4E37C9CDC03F}" presName="thickLine" presStyleLbl="alignNode1" presStyleIdx="1" presStyleCnt="2"/>
      <dgm:spPr/>
    </dgm:pt>
    <dgm:pt modelId="{5D93E6D2-F6C0-4DFF-87A2-77AADCB7B31E}" type="pres">
      <dgm:prSet presAssocID="{E755D384-91E0-482D-BB28-4E37C9CDC03F}" presName="horz1" presStyleCnt="0"/>
      <dgm:spPr/>
    </dgm:pt>
    <dgm:pt modelId="{32B56121-D3DA-4803-8776-B79F61251AE4}" type="pres">
      <dgm:prSet presAssocID="{E755D384-91E0-482D-BB28-4E37C9CDC03F}" presName="tx1" presStyleLbl="revTx" presStyleIdx="1" presStyleCnt="2"/>
      <dgm:spPr/>
    </dgm:pt>
    <dgm:pt modelId="{9D5A66A2-B8D3-4C1B-9E0E-9AEB62BF4DF6}" type="pres">
      <dgm:prSet presAssocID="{E755D384-91E0-482D-BB28-4E37C9CDC03F}" presName="vert1" presStyleCnt="0"/>
      <dgm:spPr/>
    </dgm:pt>
  </dgm:ptLst>
  <dgm:cxnLst>
    <dgm:cxn modelId="{5F63E912-7B71-4363-9BE1-F8D168899BC8}" type="presOf" srcId="{53EE4A70-5629-4BBF-9647-DA61272B7041}" destId="{B3B1E0B1-A882-4303-AB67-7458C61391F4}" srcOrd="0" destOrd="0" presId="urn:microsoft.com/office/officeart/2008/layout/LinedList"/>
    <dgm:cxn modelId="{5A893425-547F-4B07-A6D5-A0C07C126EB5}" srcId="{8D576924-A824-4504-90E6-C65870A68498}" destId="{53EE4A70-5629-4BBF-9647-DA61272B7041}" srcOrd="0" destOrd="0" parTransId="{CC9F9E30-8881-410E-A632-EABFF678069B}" sibTransId="{DA91BEC7-600C-4DE6-858E-8F52008DD742}"/>
    <dgm:cxn modelId="{4EACD75F-52AB-4A89-823E-76D2967CB038}" type="presOf" srcId="{E755D384-91E0-482D-BB28-4E37C9CDC03F}" destId="{32B56121-D3DA-4803-8776-B79F61251AE4}" srcOrd="0" destOrd="0" presId="urn:microsoft.com/office/officeart/2008/layout/LinedList"/>
    <dgm:cxn modelId="{6299BE86-4E7A-4447-9D0F-1E7349639D67}" type="presOf" srcId="{8D576924-A824-4504-90E6-C65870A68498}" destId="{96F45879-EC73-43E7-9CF5-E2377646E7C3}" srcOrd="0" destOrd="0" presId="urn:microsoft.com/office/officeart/2008/layout/LinedList"/>
    <dgm:cxn modelId="{09173389-20E3-453D-877E-2041BB74CDD7}" srcId="{8D576924-A824-4504-90E6-C65870A68498}" destId="{E755D384-91E0-482D-BB28-4E37C9CDC03F}" srcOrd="1" destOrd="0" parTransId="{E4714052-C730-4365-9775-4A8242C5E650}" sibTransId="{E4D483E4-14DE-4E92-BC20-95788518FFEF}"/>
    <dgm:cxn modelId="{33942002-3A2D-4703-8A82-0B738676B5F4}" type="presParOf" srcId="{96F45879-EC73-43E7-9CF5-E2377646E7C3}" destId="{D6515B00-B1D8-40C9-8943-25765B74DBEC}" srcOrd="0" destOrd="0" presId="urn:microsoft.com/office/officeart/2008/layout/LinedList"/>
    <dgm:cxn modelId="{ABFD943F-3355-4E72-A1E6-27AC3D32120B}" type="presParOf" srcId="{96F45879-EC73-43E7-9CF5-E2377646E7C3}" destId="{AECFC5C8-2219-404E-9A67-795A93704C42}" srcOrd="1" destOrd="0" presId="urn:microsoft.com/office/officeart/2008/layout/LinedList"/>
    <dgm:cxn modelId="{BCE616B7-E0DD-4450-B543-673DD320E99C}" type="presParOf" srcId="{AECFC5C8-2219-404E-9A67-795A93704C42}" destId="{B3B1E0B1-A882-4303-AB67-7458C61391F4}" srcOrd="0" destOrd="0" presId="urn:microsoft.com/office/officeart/2008/layout/LinedList"/>
    <dgm:cxn modelId="{849BC980-3041-43B9-91E7-53F7CFACA3E7}" type="presParOf" srcId="{AECFC5C8-2219-404E-9A67-795A93704C42}" destId="{F579F7D0-E391-4C44-90A6-28CC7770ED03}" srcOrd="1" destOrd="0" presId="urn:microsoft.com/office/officeart/2008/layout/LinedList"/>
    <dgm:cxn modelId="{B57F344B-7BEE-4AB4-A714-CDA15C572CF7}" type="presParOf" srcId="{96F45879-EC73-43E7-9CF5-E2377646E7C3}" destId="{F59E074C-931E-45D6-954C-BF660F1A5213}" srcOrd="2" destOrd="0" presId="urn:microsoft.com/office/officeart/2008/layout/LinedList"/>
    <dgm:cxn modelId="{8109F043-5B31-4483-AE1B-012F7343A54C}" type="presParOf" srcId="{96F45879-EC73-43E7-9CF5-E2377646E7C3}" destId="{5D93E6D2-F6C0-4DFF-87A2-77AADCB7B31E}" srcOrd="3" destOrd="0" presId="urn:microsoft.com/office/officeart/2008/layout/LinedList"/>
    <dgm:cxn modelId="{1EC1B949-EA91-444C-B7BF-8FE9C4665915}" type="presParOf" srcId="{5D93E6D2-F6C0-4DFF-87A2-77AADCB7B31E}" destId="{32B56121-D3DA-4803-8776-B79F61251AE4}" srcOrd="0" destOrd="0" presId="urn:microsoft.com/office/officeart/2008/layout/LinedList"/>
    <dgm:cxn modelId="{BF98AA12-0DF8-4897-99B6-334DE9AB9D1E}" type="presParOf" srcId="{5D93E6D2-F6C0-4DFF-87A2-77AADCB7B31E}" destId="{9D5A66A2-B8D3-4C1B-9E0E-9AEB62BF4DF6}"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F35CB-F485-47E8-BACC-74B135F5C45D}" type="doc">
      <dgm:prSet loTypeId="urn:microsoft.com/office/officeart/2008/layout/LinedList" loCatId="list" qsTypeId="urn:microsoft.com/office/officeart/2005/8/quickstyle/simple2" qsCatId="simple" csTypeId="urn:microsoft.com/office/officeart/2005/8/colors/accent2_1" csCatId="accent2" phldr="1"/>
      <dgm:spPr/>
      <dgm:t>
        <a:bodyPr/>
        <a:lstStyle/>
        <a:p>
          <a:endParaRPr lang="en-US"/>
        </a:p>
      </dgm:t>
    </dgm:pt>
    <dgm:pt modelId="{A3CAECB1-DC19-4A16-A64F-DDFAE79D52D8}">
      <dgm:prSet custT="1"/>
      <dgm:spPr/>
      <dgm:t>
        <a:bodyPr/>
        <a:lstStyle/>
        <a:p>
          <a:r>
            <a:rPr lang="en-US" sz="3000" dirty="0">
              <a:effectLst>
                <a:outerShdw blurRad="38100" dist="38100" dir="2700000" algn="tl">
                  <a:srgbClr val="000000">
                    <a:alpha val="43137"/>
                  </a:srgbClr>
                </a:outerShdw>
              </a:effectLst>
            </a:rPr>
            <a:t>1. We developed TCPro to assess a protein-drug’s potential of causing immunogenicity in patient populations.</a:t>
          </a:r>
        </a:p>
      </dgm:t>
    </dgm:pt>
    <dgm:pt modelId="{7A368722-3238-4AEC-BBDA-BDC7B7A57D8E}" type="parTrans" cxnId="{CD6CF983-4675-48BC-B4D7-63D73FE31C99}">
      <dgm:prSet/>
      <dgm:spPr/>
      <dgm:t>
        <a:bodyPr/>
        <a:lstStyle/>
        <a:p>
          <a:endParaRPr lang="en-US"/>
        </a:p>
      </dgm:t>
    </dgm:pt>
    <dgm:pt modelId="{FC2E1E81-4294-476F-81B8-D504E7AA1879}" type="sibTrans" cxnId="{CD6CF983-4675-48BC-B4D7-63D73FE31C99}">
      <dgm:prSet/>
      <dgm:spPr/>
      <dgm:t>
        <a:bodyPr/>
        <a:lstStyle/>
        <a:p>
          <a:endParaRPr lang="en-US"/>
        </a:p>
      </dgm:t>
    </dgm:pt>
    <dgm:pt modelId="{7C5A0DCF-ED7A-4F54-9787-EF88FD32920A}">
      <dgm:prSet custT="1"/>
      <dgm:spPr/>
      <dgm:t>
        <a:bodyPr/>
        <a:lstStyle/>
        <a:p>
          <a:r>
            <a:rPr lang="en-US" sz="3000" dirty="0">
              <a:effectLst>
                <a:outerShdw blurRad="38100" dist="38100" dir="2700000" algn="tl">
                  <a:srgbClr val="000000">
                    <a:alpha val="43137"/>
                  </a:srgbClr>
                </a:outerShdw>
              </a:effectLst>
            </a:rPr>
            <a:t>2. TCPro was validated with data from </a:t>
          </a:r>
          <a:r>
            <a:rPr lang="en-US" sz="3000" i="1" dirty="0">
              <a:effectLst>
                <a:outerShdw blurRad="38100" dist="38100" dir="2700000" algn="tl">
                  <a:srgbClr val="000000">
                    <a:alpha val="43137"/>
                  </a:srgbClr>
                </a:outerShdw>
              </a:effectLst>
            </a:rPr>
            <a:t>ex vivo </a:t>
          </a:r>
          <a:r>
            <a:rPr lang="en-US" sz="3000" dirty="0">
              <a:effectLst>
                <a:outerShdw blurRad="38100" dist="38100" dir="2700000" algn="tl">
                  <a:srgbClr val="000000">
                    <a:alpha val="43137"/>
                  </a:srgbClr>
                </a:outerShdw>
              </a:effectLst>
            </a:rPr>
            <a:t>assays performed on different drug samples.</a:t>
          </a:r>
        </a:p>
      </dgm:t>
    </dgm:pt>
    <dgm:pt modelId="{3CCD6EC4-FFA6-474E-B5F7-7BA44AF0B2C8}" type="parTrans" cxnId="{CD8E60A7-BD72-422B-94E0-43AFFE344E54}">
      <dgm:prSet/>
      <dgm:spPr/>
      <dgm:t>
        <a:bodyPr/>
        <a:lstStyle/>
        <a:p>
          <a:endParaRPr lang="en-US"/>
        </a:p>
      </dgm:t>
    </dgm:pt>
    <dgm:pt modelId="{E1472CC7-4274-4933-BC02-D3912135E898}" type="sibTrans" cxnId="{CD8E60A7-BD72-422B-94E0-43AFFE344E54}">
      <dgm:prSet/>
      <dgm:spPr/>
      <dgm:t>
        <a:bodyPr/>
        <a:lstStyle/>
        <a:p>
          <a:endParaRPr lang="en-US"/>
        </a:p>
      </dgm:t>
    </dgm:pt>
    <dgm:pt modelId="{69DBACD5-265B-443D-A3EE-7F8DF589F38B}">
      <dgm:prSet custT="1"/>
      <dgm:spPr/>
      <dgm:t>
        <a:bodyPr/>
        <a:lstStyle/>
        <a:p>
          <a:r>
            <a:rPr lang="en-US" sz="3000" dirty="0">
              <a:effectLst>
                <a:outerShdw blurRad="38100" dist="38100" dir="2700000" algn="tl">
                  <a:srgbClr val="000000">
                    <a:alpha val="43137"/>
                  </a:srgbClr>
                </a:outerShdw>
              </a:effectLst>
            </a:rPr>
            <a:t>3. Our immunogenicity risk predictions for various protein-drugs generally agreed well with experimental and clinical observations.</a:t>
          </a:r>
        </a:p>
      </dgm:t>
    </dgm:pt>
    <dgm:pt modelId="{F55653ED-EFB3-4F46-9E6C-AA67943DBA68}" type="parTrans" cxnId="{C0723FF4-8561-4CB2-8A24-6CE8F234DDAC}">
      <dgm:prSet/>
      <dgm:spPr/>
      <dgm:t>
        <a:bodyPr/>
        <a:lstStyle/>
        <a:p>
          <a:endParaRPr lang="en-US"/>
        </a:p>
      </dgm:t>
    </dgm:pt>
    <dgm:pt modelId="{A7AA5772-E297-402D-A2BE-CEB249A0CC82}" type="sibTrans" cxnId="{C0723FF4-8561-4CB2-8A24-6CE8F234DDAC}">
      <dgm:prSet/>
      <dgm:spPr/>
      <dgm:t>
        <a:bodyPr/>
        <a:lstStyle/>
        <a:p>
          <a:endParaRPr lang="en-US"/>
        </a:p>
      </dgm:t>
    </dgm:pt>
    <dgm:pt modelId="{AD618C1B-6E52-448E-99FC-4E3CC25E4B11}">
      <dgm:prSet custT="1"/>
      <dgm:spPr/>
      <dgm:t>
        <a:bodyPr/>
        <a:lstStyle/>
        <a:p>
          <a:r>
            <a:rPr lang="en-US" sz="3000" dirty="0">
              <a:effectLst>
                <a:outerShdw blurRad="38100" dist="38100" dir="2700000" algn="tl">
                  <a:srgbClr val="000000">
                    <a:alpha val="43137"/>
                  </a:srgbClr>
                </a:outerShdw>
              </a:effectLst>
            </a:rPr>
            <a:t>4. We predicted insignificant immunogenicity risk difference between patient cohorts from different ethno-geographical backgrounds.</a:t>
          </a:r>
        </a:p>
      </dgm:t>
    </dgm:pt>
    <dgm:pt modelId="{EB7A3F6D-FE2B-49DA-9A22-A5561355D59A}" type="sibTrans" cxnId="{16235DDF-6457-40CD-9C15-3246C0ADBFCC}">
      <dgm:prSet/>
      <dgm:spPr/>
      <dgm:t>
        <a:bodyPr/>
        <a:lstStyle/>
        <a:p>
          <a:endParaRPr lang="en-US"/>
        </a:p>
      </dgm:t>
    </dgm:pt>
    <dgm:pt modelId="{FC2FCB28-0941-4590-9F5D-2638D7EEEED3}" type="parTrans" cxnId="{16235DDF-6457-40CD-9C15-3246C0ADBFCC}">
      <dgm:prSet/>
      <dgm:spPr/>
      <dgm:t>
        <a:bodyPr/>
        <a:lstStyle/>
        <a:p>
          <a:endParaRPr lang="en-US"/>
        </a:p>
      </dgm:t>
    </dgm:pt>
    <dgm:pt modelId="{65DA384D-E02C-46B1-96C2-19EC9E4C595A}" type="pres">
      <dgm:prSet presAssocID="{908F35CB-F485-47E8-BACC-74B135F5C45D}" presName="vert0" presStyleCnt="0">
        <dgm:presLayoutVars>
          <dgm:dir/>
          <dgm:animOne val="branch"/>
          <dgm:animLvl val="lvl"/>
        </dgm:presLayoutVars>
      </dgm:prSet>
      <dgm:spPr/>
    </dgm:pt>
    <dgm:pt modelId="{365453C6-889C-4625-A8A2-A6BC7AB90545}" type="pres">
      <dgm:prSet presAssocID="{A3CAECB1-DC19-4A16-A64F-DDFAE79D52D8}" presName="thickLine" presStyleLbl="alignNode1" presStyleIdx="0" presStyleCnt="4"/>
      <dgm:spPr/>
    </dgm:pt>
    <dgm:pt modelId="{1A079A4A-746C-463B-B2D9-D75BF34EB8D1}" type="pres">
      <dgm:prSet presAssocID="{A3CAECB1-DC19-4A16-A64F-DDFAE79D52D8}" presName="horz1" presStyleCnt="0"/>
      <dgm:spPr/>
    </dgm:pt>
    <dgm:pt modelId="{798922CA-DC0D-4D72-987C-E06F730CA976}" type="pres">
      <dgm:prSet presAssocID="{A3CAECB1-DC19-4A16-A64F-DDFAE79D52D8}" presName="tx1" presStyleLbl="revTx" presStyleIdx="0" presStyleCnt="4"/>
      <dgm:spPr/>
    </dgm:pt>
    <dgm:pt modelId="{E649FAC0-46EE-43C0-BB86-4BAD7EEEACBB}" type="pres">
      <dgm:prSet presAssocID="{A3CAECB1-DC19-4A16-A64F-DDFAE79D52D8}" presName="vert1" presStyleCnt="0"/>
      <dgm:spPr/>
    </dgm:pt>
    <dgm:pt modelId="{01BA51E1-3F36-45A7-90B2-0EFE166BC0C5}" type="pres">
      <dgm:prSet presAssocID="{7C5A0DCF-ED7A-4F54-9787-EF88FD32920A}" presName="thickLine" presStyleLbl="alignNode1" presStyleIdx="1" presStyleCnt="4"/>
      <dgm:spPr/>
    </dgm:pt>
    <dgm:pt modelId="{99AB62F1-8C94-4C32-B0F0-0097392A65A6}" type="pres">
      <dgm:prSet presAssocID="{7C5A0DCF-ED7A-4F54-9787-EF88FD32920A}" presName="horz1" presStyleCnt="0"/>
      <dgm:spPr/>
    </dgm:pt>
    <dgm:pt modelId="{93685FD4-6E24-40AD-B326-C711B896C3BB}" type="pres">
      <dgm:prSet presAssocID="{7C5A0DCF-ED7A-4F54-9787-EF88FD32920A}" presName="tx1" presStyleLbl="revTx" presStyleIdx="1" presStyleCnt="4"/>
      <dgm:spPr/>
    </dgm:pt>
    <dgm:pt modelId="{B71E3CDD-213A-4AF7-A9B8-0D7EB3C10F71}" type="pres">
      <dgm:prSet presAssocID="{7C5A0DCF-ED7A-4F54-9787-EF88FD32920A}" presName="vert1" presStyleCnt="0"/>
      <dgm:spPr/>
    </dgm:pt>
    <dgm:pt modelId="{DABE5A3B-43FD-45EF-AE15-72A4B4237D84}" type="pres">
      <dgm:prSet presAssocID="{69DBACD5-265B-443D-A3EE-7F8DF589F38B}" presName="thickLine" presStyleLbl="alignNode1" presStyleIdx="2" presStyleCnt="4"/>
      <dgm:spPr/>
    </dgm:pt>
    <dgm:pt modelId="{79EBE497-E9C3-4594-BA97-B574E8DEB598}" type="pres">
      <dgm:prSet presAssocID="{69DBACD5-265B-443D-A3EE-7F8DF589F38B}" presName="horz1" presStyleCnt="0"/>
      <dgm:spPr/>
    </dgm:pt>
    <dgm:pt modelId="{66137A07-EECC-4539-970F-6A4FF341EB7F}" type="pres">
      <dgm:prSet presAssocID="{69DBACD5-265B-443D-A3EE-7F8DF589F38B}" presName="tx1" presStyleLbl="revTx" presStyleIdx="2" presStyleCnt="4"/>
      <dgm:spPr/>
    </dgm:pt>
    <dgm:pt modelId="{3D76E96A-E4E9-4F85-9BB4-403A63262AE2}" type="pres">
      <dgm:prSet presAssocID="{69DBACD5-265B-443D-A3EE-7F8DF589F38B}" presName="vert1" presStyleCnt="0"/>
      <dgm:spPr/>
    </dgm:pt>
    <dgm:pt modelId="{48353162-779D-4552-B7B9-B53B5F783695}" type="pres">
      <dgm:prSet presAssocID="{AD618C1B-6E52-448E-99FC-4E3CC25E4B11}" presName="thickLine" presStyleLbl="alignNode1" presStyleIdx="3" presStyleCnt="4"/>
      <dgm:spPr/>
    </dgm:pt>
    <dgm:pt modelId="{FDC5069A-5E0D-4CBC-9356-C024C74A1FB1}" type="pres">
      <dgm:prSet presAssocID="{AD618C1B-6E52-448E-99FC-4E3CC25E4B11}" presName="horz1" presStyleCnt="0"/>
      <dgm:spPr/>
    </dgm:pt>
    <dgm:pt modelId="{D303C150-949B-4753-8995-1F19306A5A76}" type="pres">
      <dgm:prSet presAssocID="{AD618C1B-6E52-448E-99FC-4E3CC25E4B11}" presName="tx1" presStyleLbl="revTx" presStyleIdx="3" presStyleCnt="4"/>
      <dgm:spPr/>
    </dgm:pt>
    <dgm:pt modelId="{43969081-7635-439B-AC5C-A310FCBE07D5}" type="pres">
      <dgm:prSet presAssocID="{AD618C1B-6E52-448E-99FC-4E3CC25E4B11}" presName="vert1" presStyleCnt="0"/>
      <dgm:spPr/>
    </dgm:pt>
  </dgm:ptLst>
  <dgm:cxnLst>
    <dgm:cxn modelId="{5D383735-4A27-485D-97DF-3585C0443F9B}" type="presOf" srcId="{7C5A0DCF-ED7A-4F54-9787-EF88FD32920A}" destId="{93685FD4-6E24-40AD-B326-C711B896C3BB}" srcOrd="0" destOrd="0" presId="urn:microsoft.com/office/officeart/2008/layout/LinedList"/>
    <dgm:cxn modelId="{69F22838-889C-4EB9-ABB3-7643F24DE375}" type="presOf" srcId="{A3CAECB1-DC19-4A16-A64F-DDFAE79D52D8}" destId="{798922CA-DC0D-4D72-987C-E06F730CA976}" srcOrd="0" destOrd="0" presId="urn:microsoft.com/office/officeart/2008/layout/LinedList"/>
    <dgm:cxn modelId="{7C474743-747C-4FEF-A912-64EA5D7F1C98}" type="presOf" srcId="{AD618C1B-6E52-448E-99FC-4E3CC25E4B11}" destId="{D303C150-949B-4753-8995-1F19306A5A76}" srcOrd="0" destOrd="0" presId="urn:microsoft.com/office/officeart/2008/layout/LinedList"/>
    <dgm:cxn modelId="{811E2069-978D-42A9-B447-0D65902C5CD4}" type="presOf" srcId="{908F35CB-F485-47E8-BACC-74B135F5C45D}" destId="{65DA384D-E02C-46B1-96C2-19EC9E4C595A}" srcOrd="0" destOrd="0" presId="urn:microsoft.com/office/officeart/2008/layout/LinedList"/>
    <dgm:cxn modelId="{CD6CF983-4675-48BC-B4D7-63D73FE31C99}" srcId="{908F35CB-F485-47E8-BACC-74B135F5C45D}" destId="{A3CAECB1-DC19-4A16-A64F-DDFAE79D52D8}" srcOrd="0" destOrd="0" parTransId="{7A368722-3238-4AEC-BBDA-BDC7B7A57D8E}" sibTransId="{FC2E1E81-4294-476F-81B8-D504E7AA1879}"/>
    <dgm:cxn modelId="{CD8E60A7-BD72-422B-94E0-43AFFE344E54}" srcId="{908F35CB-F485-47E8-BACC-74B135F5C45D}" destId="{7C5A0DCF-ED7A-4F54-9787-EF88FD32920A}" srcOrd="1" destOrd="0" parTransId="{3CCD6EC4-FFA6-474E-B5F7-7BA44AF0B2C8}" sibTransId="{E1472CC7-4274-4933-BC02-D3912135E898}"/>
    <dgm:cxn modelId="{16235DDF-6457-40CD-9C15-3246C0ADBFCC}" srcId="{908F35CB-F485-47E8-BACC-74B135F5C45D}" destId="{AD618C1B-6E52-448E-99FC-4E3CC25E4B11}" srcOrd="3" destOrd="0" parTransId="{FC2FCB28-0941-4590-9F5D-2638D7EEEED3}" sibTransId="{EB7A3F6D-FE2B-49DA-9A22-A5561355D59A}"/>
    <dgm:cxn modelId="{C0723FF4-8561-4CB2-8A24-6CE8F234DDAC}" srcId="{908F35CB-F485-47E8-BACC-74B135F5C45D}" destId="{69DBACD5-265B-443D-A3EE-7F8DF589F38B}" srcOrd="2" destOrd="0" parTransId="{F55653ED-EFB3-4F46-9E6C-AA67943DBA68}" sibTransId="{A7AA5772-E297-402D-A2BE-CEB249A0CC82}"/>
    <dgm:cxn modelId="{84B1EAFA-147A-490E-8E63-03B6BB73AE34}" type="presOf" srcId="{69DBACD5-265B-443D-A3EE-7F8DF589F38B}" destId="{66137A07-EECC-4539-970F-6A4FF341EB7F}" srcOrd="0" destOrd="0" presId="urn:microsoft.com/office/officeart/2008/layout/LinedList"/>
    <dgm:cxn modelId="{9910F9EF-C6C9-4A19-A52F-E36886210B4E}" type="presParOf" srcId="{65DA384D-E02C-46B1-96C2-19EC9E4C595A}" destId="{365453C6-889C-4625-A8A2-A6BC7AB90545}" srcOrd="0" destOrd="0" presId="urn:microsoft.com/office/officeart/2008/layout/LinedList"/>
    <dgm:cxn modelId="{E0DB6897-F419-4156-B6B8-D3C65DAB11C8}" type="presParOf" srcId="{65DA384D-E02C-46B1-96C2-19EC9E4C595A}" destId="{1A079A4A-746C-463B-B2D9-D75BF34EB8D1}" srcOrd="1" destOrd="0" presId="urn:microsoft.com/office/officeart/2008/layout/LinedList"/>
    <dgm:cxn modelId="{078B390A-F03E-4F56-97C9-9224E72BBBD0}" type="presParOf" srcId="{1A079A4A-746C-463B-B2D9-D75BF34EB8D1}" destId="{798922CA-DC0D-4D72-987C-E06F730CA976}" srcOrd="0" destOrd="0" presId="urn:microsoft.com/office/officeart/2008/layout/LinedList"/>
    <dgm:cxn modelId="{C67DC7CA-A7B8-4C1A-BEE3-45B56BD71B75}" type="presParOf" srcId="{1A079A4A-746C-463B-B2D9-D75BF34EB8D1}" destId="{E649FAC0-46EE-43C0-BB86-4BAD7EEEACBB}" srcOrd="1" destOrd="0" presId="urn:microsoft.com/office/officeart/2008/layout/LinedList"/>
    <dgm:cxn modelId="{9C2D9366-A6E4-4DE1-A6EA-CA5536AF9ABA}" type="presParOf" srcId="{65DA384D-E02C-46B1-96C2-19EC9E4C595A}" destId="{01BA51E1-3F36-45A7-90B2-0EFE166BC0C5}" srcOrd="2" destOrd="0" presId="urn:microsoft.com/office/officeart/2008/layout/LinedList"/>
    <dgm:cxn modelId="{021C996E-C1DF-411C-9E4A-FB61A9374786}" type="presParOf" srcId="{65DA384D-E02C-46B1-96C2-19EC9E4C595A}" destId="{99AB62F1-8C94-4C32-B0F0-0097392A65A6}" srcOrd="3" destOrd="0" presId="urn:microsoft.com/office/officeart/2008/layout/LinedList"/>
    <dgm:cxn modelId="{5CA8E242-CBA0-4AB6-A291-B463E5FEAA82}" type="presParOf" srcId="{99AB62F1-8C94-4C32-B0F0-0097392A65A6}" destId="{93685FD4-6E24-40AD-B326-C711B896C3BB}" srcOrd="0" destOrd="0" presId="urn:microsoft.com/office/officeart/2008/layout/LinedList"/>
    <dgm:cxn modelId="{CC45C11F-484E-4984-B9A3-841E71483EC8}" type="presParOf" srcId="{99AB62F1-8C94-4C32-B0F0-0097392A65A6}" destId="{B71E3CDD-213A-4AF7-A9B8-0D7EB3C10F71}" srcOrd="1" destOrd="0" presId="urn:microsoft.com/office/officeart/2008/layout/LinedList"/>
    <dgm:cxn modelId="{2E44597F-70C2-4630-B34F-D4C83F2E6B17}" type="presParOf" srcId="{65DA384D-E02C-46B1-96C2-19EC9E4C595A}" destId="{DABE5A3B-43FD-45EF-AE15-72A4B4237D84}" srcOrd="4" destOrd="0" presId="urn:microsoft.com/office/officeart/2008/layout/LinedList"/>
    <dgm:cxn modelId="{54D9C5D0-7863-4DCD-A0E1-9D4D73431C0C}" type="presParOf" srcId="{65DA384D-E02C-46B1-96C2-19EC9E4C595A}" destId="{79EBE497-E9C3-4594-BA97-B574E8DEB598}" srcOrd="5" destOrd="0" presId="urn:microsoft.com/office/officeart/2008/layout/LinedList"/>
    <dgm:cxn modelId="{B62F9DB4-F428-41C6-9929-C3CC978819B6}" type="presParOf" srcId="{79EBE497-E9C3-4594-BA97-B574E8DEB598}" destId="{66137A07-EECC-4539-970F-6A4FF341EB7F}" srcOrd="0" destOrd="0" presId="urn:microsoft.com/office/officeart/2008/layout/LinedList"/>
    <dgm:cxn modelId="{B4163574-6509-462A-AE5F-5A8DBB22208D}" type="presParOf" srcId="{79EBE497-E9C3-4594-BA97-B574E8DEB598}" destId="{3D76E96A-E4E9-4F85-9BB4-403A63262AE2}" srcOrd="1" destOrd="0" presId="urn:microsoft.com/office/officeart/2008/layout/LinedList"/>
    <dgm:cxn modelId="{97384250-8C8C-4E70-80F2-43E00D667159}" type="presParOf" srcId="{65DA384D-E02C-46B1-96C2-19EC9E4C595A}" destId="{48353162-779D-4552-B7B9-B53B5F783695}" srcOrd="6" destOrd="0" presId="urn:microsoft.com/office/officeart/2008/layout/LinedList"/>
    <dgm:cxn modelId="{09A34625-D106-46FE-9DC2-B87FE83F49BA}" type="presParOf" srcId="{65DA384D-E02C-46B1-96C2-19EC9E4C595A}" destId="{FDC5069A-5E0D-4CBC-9356-C024C74A1FB1}" srcOrd="7" destOrd="0" presId="urn:microsoft.com/office/officeart/2008/layout/LinedList"/>
    <dgm:cxn modelId="{2A8067A0-B8AA-4F68-BBAB-C1B2EED854AA}" type="presParOf" srcId="{FDC5069A-5E0D-4CBC-9356-C024C74A1FB1}" destId="{D303C150-949B-4753-8995-1F19306A5A76}" srcOrd="0" destOrd="0" presId="urn:microsoft.com/office/officeart/2008/layout/LinedList"/>
    <dgm:cxn modelId="{34F2316D-653A-4912-BAED-526D911F5DF8}" type="presParOf" srcId="{FDC5069A-5E0D-4CBC-9356-C024C74A1FB1}" destId="{43969081-7635-439B-AC5C-A310FCBE07D5}"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15B00-B1D8-40C9-8943-25765B74DBEC}">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3B1E0B1-A882-4303-AB67-7458C61391F4}">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I have no relevant financial relationships to disclose for this session.</a:t>
          </a:r>
        </a:p>
      </dsp:txBody>
      <dsp:txXfrm>
        <a:off x="0" y="0"/>
        <a:ext cx="10515600" cy="2175669"/>
      </dsp:txXfrm>
    </dsp:sp>
    <dsp:sp modelId="{F59E074C-931E-45D6-954C-BF660F1A5213}">
      <dsp:nvSpPr>
        <dsp:cNvPr id="0" name=""/>
        <dsp:cNvSpPr/>
      </dsp:nvSpPr>
      <dsp:spPr>
        <a:xfrm>
          <a:off x="0" y="2175669"/>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2B56121-D3DA-4803-8776-B79F61251AE4}">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My comments and contributions are an informal communication and represent my own best judgment. These comments do not bind or obligate FDA.</a:t>
          </a:r>
        </a:p>
      </dsp:txBody>
      <dsp:txXfrm>
        <a:off x="0" y="2175669"/>
        <a:ext cx="10515600" cy="2175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453C6-889C-4625-A8A2-A6BC7AB90545}">
      <dsp:nvSpPr>
        <dsp:cNvPr id="0" name=""/>
        <dsp:cNvSpPr/>
      </dsp:nvSpPr>
      <dsp:spPr>
        <a:xfrm>
          <a:off x="0" y="0"/>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98922CA-DC0D-4D72-987C-E06F730CA976}">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1. We developed TCPro to assess a protein-drug’s potential of causing immunogenicity in patient populations.</a:t>
          </a:r>
        </a:p>
      </dsp:txBody>
      <dsp:txXfrm>
        <a:off x="0" y="0"/>
        <a:ext cx="10515600" cy="1087834"/>
      </dsp:txXfrm>
    </dsp:sp>
    <dsp:sp modelId="{01BA51E1-3F36-45A7-90B2-0EFE166BC0C5}">
      <dsp:nvSpPr>
        <dsp:cNvPr id="0" name=""/>
        <dsp:cNvSpPr/>
      </dsp:nvSpPr>
      <dsp:spPr>
        <a:xfrm>
          <a:off x="0" y="1087834"/>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3685FD4-6E24-40AD-B326-C711B896C3BB}">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2. TCPro was validated with data from </a:t>
          </a:r>
          <a:r>
            <a:rPr lang="en-US" sz="3000" i="1" kern="1200" dirty="0">
              <a:effectLst>
                <a:outerShdw blurRad="38100" dist="38100" dir="2700000" algn="tl">
                  <a:srgbClr val="000000">
                    <a:alpha val="43137"/>
                  </a:srgbClr>
                </a:outerShdw>
              </a:effectLst>
            </a:rPr>
            <a:t>ex vivo </a:t>
          </a:r>
          <a:r>
            <a:rPr lang="en-US" sz="3000" kern="1200" dirty="0">
              <a:effectLst>
                <a:outerShdw blurRad="38100" dist="38100" dir="2700000" algn="tl">
                  <a:srgbClr val="000000">
                    <a:alpha val="43137"/>
                  </a:srgbClr>
                </a:outerShdw>
              </a:effectLst>
            </a:rPr>
            <a:t>assays performed on different drug samples.</a:t>
          </a:r>
        </a:p>
      </dsp:txBody>
      <dsp:txXfrm>
        <a:off x="0" y="1087834"/>
        <a:ext cx="10515600" cy="1087834"/>
      </dsp:txXfrm>
    </dsp:sp>
    <dsp:sp modelId="{DABE5A3B-43FD-45EF-AE15-72A4B4237D84}">
      <dsp:nvSpPr>
        <dsp:cNvPr id="0" name=""/>
        <dsp:cNvSpPr/>
      </dsp:nvSpPr>
      <dsp:spPr>
        <a:xfrm>
          <a:off x="0" y="2175669"/>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6137A07-EECC-4539-970F-6A4FF341EB7F}">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3. Our immunogenicity risk predictions for various protein-drugs generally agreed well with experimental and clinical observations.</a:t>
          </a:r>
        </a:p>
      </dsp:txBody>
      <dsp:txXfrm>
        <a:off x="0" y="2175669"/>
        <a:ext cx="10515600" cy="1087834"/>
      </dsp:txXfrm>
    </dsp:sp>
    <dsp:sp modelId="{48353162-779D-4552-B7B9-B53B5F783695}">
      <dsp:nvSpPr>
        <dsp:cNvPr id="0" name=""/>
        <dsp:cNvSpPr/>
      </dsp:nvSpPr>
      <dsp:spPr>
        <a:xfrm>
          <a:off x="0" y="3263503"/>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303C150-949B-4753-8995-1F19306A5A76}">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4. We predicted insignificant immunogenicity risk difference between patient cohorts from different ethno-geographical backgrounds.</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4A190-501B-471E-89BE-87B531465B0E}" type="datetimeFigureOut">
              <a:rPr lang="en-US" smtClean="0"/>
              <a:t>2/25/2021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5772A-0908-4840-85AC-410D383F841F}" type="slidenum">
              <a:rPr lang="en-US" smtClean="0"/>
              <a:t>‹#›</a:t>
            </a:fld>
            <a:endParaRPr lang="en-US" dirty="0"/>
          </a:p>
        </p:txBody>
      </p:sp>
    </p:spTree>
    <p:extLst>
      <p:ext uri="{BB962C8B-B14F-4D97-AF65-F5344CB8AC3E}">
        <p14:creationId xmlns:p14="http://schemas.microsoft.com/office/powerpoint/2010/main" val="302352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Hello from Washington DC. </a:t>
            </a:r>
          </a:p>
          <a:p>
            <a:r>
              <a:rPr lang="en-US" dirty="0"/>
              <a:t>My name is Osman Yogurtcu and I am hoping I will be able to convince you today to rethink about the potential of in silico tools in immunogenicity risk assessment.</a:t>
            </a:r>
          </a:p>
        </p:txBody>
      </p:sp>
      <p:sp>
        <p:nvSpPr>
          <p:cNvPr id="4" name="Slide Number Placeholder 3"/>
          <p:cNvSpPr>
            <a:spLocks noGrp="1"/>
          </p:cNvSpPr>
          <p:nvPr>
            <p:ph type="sldNum" sz="quarter" idx="5"/>
          </p:nvPr>
        </p:nvSpPr>
        <p:spPr/>
        <p:txBody>
          <a:bodyPr/>
          <a:lstStyle/>
          <a:p>
            <a:fld id="{3515772A-0908-4840-85AC-410D383F841F}" type="slidenum">
              <a:rPr lang="en-US" smtClean="0"/>
              <a:t>1</a:t>
            </a:fld>
            <a:endParaRPr lang="en-US" dirty="0"/>
          </a:p>
        </p:txBody>
      </p:sp>
    </p:spTree>
    <p:extLst>
      <p:ext uri="{BB962C8B-B14F-4D97-AF65-F5344CB8AC3E}">
        <p14:creationId xmlns:p14="http://schemas.microsoft.com/office/powerpoint/2010/main" val="4042748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my disclosures.</a:t>
            </a:r>
          </a:p>
        </p:txBody>
      </p:sp>
      <p:sp>
        <p:nvSpPr>
          <p:cNvPr id="4" name="Slide Number Placeholder 3"/>
          <p:cNvSpPr>
            <a:spLocks noGrp="1"/>
          </p:cNvSpPr>
          <p:nvPr>
            <p:ph type="sldNum" sz="quarter" idx="5"/>
          </p:nvPr>
        </p:nvSpPr>
        <p:spPr/>
        <p:txBody>
          <a:bodyPr/>
          <a:lstStyle/>
          <a:p>
            <a:fld id="{3515772A-0908-4840-85AC-410D383F841F}" type="slidenum">
              <a:rPr lang="en-US" smtClean="0"/>
              <a:t>2</a:t>
            </a:fld>
            <a:endParaRPr lang="en-US" dirty="0"/>
          </a:p>
        </p:txBody>
      </p:sp>
    </p:spTree>
    <p:extLst>
      <p:ext uri="{BB962C8B-B14F-4D97-AF65-F5344CB8AC3E}">
        <p14:creationId xmlns:p14="http://schemas.microsoft.com/office/powerpoint/2010/main" val="3347100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Immunogenicity is defined as the propensity of the therapeutic protein product to generate immune responses to itself and to related proteins or to induce immunologically related adverse clinical events.</a:t>
            </a:r>
          </a:p>
          <a:p>
            <a:endParaRPr lang="en-US" dirty="0"/>
          </a:p>
          <a:p>
            <a:r>
              <a:rPr lang="en-US" dirty="0"/>
              <a:t>Unwanted immunogenicity is a serious efficacy and safety problem.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15772A-0908-4840-85AC-410D383F84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8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Early and Accurate Assessment of Immunogenicity Risk is Important</a:t>
            </a:r>
          </a:p>
          <a:p>
            <a:endParaRPr lang="en-US" b="0" dirty="0"/>
          </a:p>
          <a:p>
            <a:r>
              <a:rPr lang="en-US" b="0" dirty="0"/>
              <a:t>To quote FDA’s Guidance on Immunogenicity assessment….</a:t>
            </a:r>
          </a:p>
          <a:p>
            <a:endParaRPr lang="en-US" b="0" dirty="0"/>
          </a:p>
          <a:p>
            <a:r>
              <a:rPr lang="en-US" b="0" dirty="0"/>
              <a:t>And about immunogenicity assessment methods</a:t>
            </a:r>
          </a:p>
        </p:txBody>
      </p:sp>
      <p:sp>
        <p:nvSpPr>
          <p:cNvPr id="4" name="Slide Number Placeholder 3"/>
          <p:cNvSpPr>
            <a:spLocks noGrp="1"/>
          </p:cNvSpPr>
          <p:nvPr>
            <p:ph type="sldNum" sz="quarter" idx="5"/>
          </p:nvPr>
        </p:nvSpPr>
        <p:spPr/>
        <p:txBody>
          <a:bodyPr/>
          <a:lstStyle/>
          <a:p>
            <a:fld id="{3515772A-0908-4840-85AC-410D383F841F}" type="slidenum">
              <a:rPr lang="en-US" smtClean="0"/>
              <a:t>4</a:t>
            </a:fld>
            <a:endParaRPr lang="en-US" dirty="0"/>
          </a:p>
        </p:txBody>
      </p:sp>
    </p:spTree>
    <p:extLst>
      <p:ext uri="{BB962C8B-B14F-4D97-AF65-F5344CB8AC3E}">
        <p14:creationId xmlns:p14="http://schemas.microsoft.com/office/powerpoint/2010/main" val="110554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of the key methods at our disposal.</a:t>
            </a:r>
          </a:p>
          <a:p>
            <a:endParaRPr lang="en-US" dirty="0"/>
          </a:p>
          <a:p>
            <a:r>
              <a:rPr lang="en-US" dirty="0"/>
              <a:t>First, in vivo (or clinical) immunogenicity assessment takes the longest time as patients or healthy volunteers need to be recruited and followed up for a long time. This and other associated factors make </a:t>
            </a:r>
            <a:r>
              <a:rPr lang="en-US" i="1" dirty="0"/>
              <a:t>in vivo </a:t>
            </a:r>
            <a:r>
              <a:rPr lang="en-US" dirty="0"/>
              <a:t>assessments very costly. Also, there is a limit to the number of people we can recruit for the clinical trials and the observational studies. However, in vivo studies provide us the most direct measurement of immunogenicity.</a:t>
            </a:r>
          </a:p>
          <a:p>
            <a:r>
              <a:rPr lang="en-US" dirty="0"/>
              <a:t>Second, ex vivo studies take less time and are less costly. They allow for a larger sample size, but all that comes at the cost of performing an indirect measurement.</a:t>
            </a:r>
          </a:p>
          <a:p>
            <a:r>
              <a:rPr lang="en-US" dirty="0"/>
              <a:t>Lastly, in silico methods take the least amount of time. They are absolutely not cost-prohibitive. We can simulate as many virtual patients as we wish, but they provide the most indirect measurement of immunogenicity.</a:t>
            </a:r>
          </a:p>
          <a:p>
            <a:endParaRPr lang="en-US" dirty="0"/>
          </a:p>
          <a:p>
            <a:r>
              <a:rPr lang="en-US" sz="1600" b="1" dirty="0"/>
              <a:t>Wouldn’t it be nice to have a very economic, quick, and flexible method that assess immunogenicity as accurate as in the clinic?</a:t>
            </a:r>
          </a:p>
          <a:p>
            <a:endParaRPr lang="en-US" sz="1600" dirty="0"/>
          </a:p>
          <a:p>
            <a:r>
              <a:rPr lang="en-US" sz="1600" dirty="0"/>
              <a:t>… MAPPS is resource-consuming and costly (Jawa et al., 2020).</a:t>
            </a:r>
          </a:p>
          <a:p>
            <a:r>
              <a:rPr lang="en-US" sz="1600" dirty="0"/>
              <a:t>… </a:t>
            </a:r>
            <a:r>
              <a:rPr lang="en-US" sz="1600" i="1" dirty="0"/>
              <a:t>in vitro</a:t>
            </a:r>
            <a:r>
              <a:rPr lang="en-US" sz="1600" dirty="0"/>
              <a:t> assays may be cost-prohibitive (Jawa et al., 2020) </a:t>
            </a:r>
            <a:endParaRPr lang="en-US" sz="1600" b="1" dirty="0"/>
          </a:p>
        </p:txBody>
      </p:sp>
      <p:sp>
        <p:nvSpPr>
          <p:cNvPr id="4" name="Slide Number Placeholder 3"/>
          <p:cNvSpPr>
            <a:spLocks noGrp="1"/>
          </p:cNvSpPr>
          <p:nvPr>
            <p:ph type="sldNum" sz="quarter" idx="5"/>
          </p:nvPr>
        </p:nvSpPr>
        <p:spPr/>
        <p:txBody>
          <a:bodyPr/>
          <a:lstStyle/>
          <a:p>
            <a:fld id="{3515772A-0908-4840-85AC-410D383F841F}" type="slidenum">
              <a:rPr lang="en-US" smtClean="0"/>
              <a:t>5</a:t>
            </a:fld>
            <a:endParaRPr lang="en-US" dirty="0"/>
          </a:p>
        </p:txBody>
      </p:sp>
    </p:spTree>
    <p:extLst>
      <p:ext uri="{BB962C8B-B14F-4D97-AF65-F5344CB8AC3E}">
        <p14:creationId xmlns:p14="http://schemas.microsoft.com/office/powerpoint/2010/main" val="1297171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here’s another question. </a:t>
            </a:r>
            <a:r>
              <a:rPr lang="en-US" sz="800" b="1" kern="1200" dirty="0">
                <a:solidFill>
                  <a:schemeClr val="bg1"/>
                </a:solidFill>
                <a:latin typeface="+mn-lt"/>
                <a:ea typeface="+mn-ea"/>
                <a:cs typeface="+mn-cs"/>
              </a:rPr>
              <a:t>Can we develop a software that successfully reproduces </a:t>
            </a:r>
            <a:r>
              <a:rPr lang="en-US" sz="800" b="1" i="1" kern="1200" dirty="0">
                <a:solidFill>
                  <a:schemeClr val="bg1"/>
                </a:solidFill>
                <a:latin typeface="+mn-lt"/>
                <a:ea typeface="+mn-ea"/>
                <a:cs typeface="+mn-cs"/>
              </a:rPr>
              <a:t>ex vivo</a:t>
            </a:r>
            <a:r>
              <a:rPr lang="en-US" sz="800" b="1" kern="1200" dirty="0">
                <a:solidFill>
                  <a:schemeClr val="bg1"/>
                </a:solidFill>
                <a:latin typeface="+mn-lt"/>
                <a:ea typeface="+mn-ea"/>
                <a:cs typeface="+mn-cs"/>
              </a:rPr>
              <a:t> assays </a:t>
            </a:r>
            <a:r>
              <a:rPr lang="en-US" sz="800" b="1" i="1" kern="1200" dirty="0">
                <a:solidFill>
                  <a:schemeClr val="bg1"/>
                </a:solidFill>
                <a:latin typeface="+mn-lt"/>
                <a:ea typeface="+mn-ea"/>
                <a:cs typeface="+mn-cs"/>
              </a:rPr>
              <a:t>in silico</a:t>
            </a:r>
            <a:r>
              <a:rPr lang="en-US" sz="800" b="1" kern="1200" dirty="0">
                <a:solidFill>
                  <a:schemeClr val="bg1"/>
                </a:solidFill>
                <a:latin typeface="+mn-lt"/>
                <a:ea typeface="+mn-ea"/>
                <a:cs typeface="+mn-cs"/>
              </a:rPr>
              <a:t>?</a:t>
            </a:r>
            <a:endParaRPr lang="en-US" dirty="0"/>
          </a:p>
          <a:p>
            <a:r>
              <a:rPr lang="en-US" dirty="0"/>
              <a:t>Because if we can, this would be a rapid flexible and inexpensive initial screen for immunogenicity risk. </a:t>
            </a:r>
          </a:p>
          <a:p>
            <a:r>
              <a:rPr lang="en-US" dirty="0"/>
              <a:t>And our TCPro tool aims to do this.</a:t>
            </a:r>
          </a:p>
          <a:p>
            <a:endParaRPr lang="en-US" dirty="0"/>
          </a:p>
        </p:txBody>
      </p:sp>
      <p:sp>
        <p:nvSpPr>
          <p:cNvPr id="4" name="Slide Number Placeholder 3"/>
          <p:cNvSpPr>
            <a:spLocks noGrp="1"/>
          </p:cNvSpPr>
          <p:nvPr>
            <p:ph type="sldNum" sz="quarter" idx="5"/>
          </p:nvPr>
        </p:nvSpPr>
        <p:spPr/>
        <p:txBody>
          <a:bodyPr/>
          <a:lstStyle/>
          <a:p>
            <a:fld id="{3515772A-0908-4840-85AC-410D383F841F}" type="slidenum">
              <a:rPr lang="en-US" smtClean="0"/>
              <a:t>6</a:t>
            </a:fld>
            <a:endParaRPr lang="en-US" dirty="0"/>
          </a:p>
        </p:txBody>
      </p:sp>
    </p:spTree>
    <p:extLst>
      <p:ext uri="{BB962C8B-B14F-4D97-AF65-F5344CB8AC3E}">
        <p14:creationId xmlns:p14="http://schemas.microsoft.com/office/powerpoint/2010/main" val="422703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Alright, so before I go ahead and bore you with details, let me start with my key messages for you for today.</a:t>
            </a:r>
            <a:endParaRPr lang="en-US"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5"/>
          </p:nvPr>
        </p:nvSpPr>
        <p:spPr/>
        <p:txBody>
          <a:bodyPr/>
          <a:lstStyle/>
          <a:p>
            <a:fld id="{3515772A-0908-4840-85AC-410D383F841F}" type="slidenum">
              <a:rPr lang="en-US" smtClean="0"/>
              <a:t>7</a:t>
            </a:fld>
            <a:endParaRPr lang="en-US"/>
          </a:p>
        </p:txBody>
      </p:sp>
    </p:spTree>
    <p:extLst>
      <p:ext uri="{BB962C8B-B14F-4D97-AF65-F5344CB8AC3E}">
        <p14:creationId xmlns:p14="http://schemas.microsoft.com/office/powerpoint/2010/main" val="387651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about four years ago, we formed a team of researchers from FDA’s CBER office of biostatistics and Epidemiology (OBE) and Office of tissues and advanced therapies (OTAT) with the aim of better understanding the interplay between the human immune system and biotherapeutics using mechanistic/mathematical/statistical modeling approaches with a particular focus in rare diseases. And TCPro is one of the fruits of this collaboration and I would like to thank Doctors Hong Yang, Million Tegenge, Zuben Sauna and Joe McGill.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15772A-0908-4840-85AC-410D383F84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35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15772A-0908-4840-85AC-410D383F841F}" type="slidenum">
              <a:rPr lang="en-US" smtClean="0"/>
              <a:t>9</a:t>
            </a:fld>
            <a:endParaRPr lang="en-US" dirty="0"/>
          </a:p>
        </p:txBody>
      </p:sp>
    </p:spTree>
    <p:extLst>
      <p:ext uri="{BB962C8B-B14F-4D97-AF65-F5344CB8AC3E}">
        <p14:creationId xmlns:p14="http://schemas.microsoft.com/office/powerpoint/2010/main" val="54835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0840053-9654-42D7-A0E8-C1ABD218AA22}"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76203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022603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524547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94E7-74BB-4121-A4CB-6E35489039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5B48A4-6D65-44F5-909F-DA89E08FC2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481EE9-C780-4CA9-8B87-AF4FAC301C00}"/>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08CFE91F-7EB1-4D92-BB13-AF768A237B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B8A171-7FF2-41C6-8DA4-6D558EB27D6E}"/>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4209262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873B-5873-45F8-AE70-632AFA0E2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16E087-F342-49FB-B1D7-E56F688CA3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EF449-3868-4347-B6E3-0693BAA48CDB}"/>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17DFE6CA-2DDA-4828-9721-F8883E9E01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B748B4-0201-4034-B8CA-B5F1BD77D702}"/>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169826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C5F2-ED21-42B9-94DB-C1A6E46D77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ED234D-E4BF-4F31-8291-06A8DF264F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E37169-1D87-4784-8153-224BA1974BCC}"/>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0BFCAC1B-B6FE-43AA-BEA1-64963A8AAE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5898DD-3114-4227-9D97-EF857CF2F2D9}"/>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4149188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2573-11A5-4A40-A396-15E101C62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8CCC4-44D6-452B-948F-A624853BD3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2A73B-91E9-41D3-8314-FD55498595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A27B1-E0C3-40D1-AA78-0074FC0DDAEE}"/>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6" name="Footer Placeholder 5">
            <a:extLst>
              <a:ext uri="{FF2B5EF4-FFF2-40B4-BE49-F238E27FC236}">
                <a16:creationId xmlns:a16="http://schemas.microsoft.com/office/drawing/2014/main" id="{9B0EFF9F-7B36-4593-92B2-3FC41AB34A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FC965-5672-4A8F-8C9D-646FE3F6B664}"/>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633627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53DA-7C00-4381-B254-0CB2ACD35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80912C-4C5F-4CC2-AC2E-784BEB110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A24B29-00E7-4E5D-BDF2-7885A971CD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C7B21A-0482-4E88-9D8C-97390C355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265F5CB-8E95-4D3D-B5EA-61362FD5A4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D5FF0A-B098-4961-B34E-9FFB43F7344A}"/>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8" name="Footer Placeholder 7">
            <a:extLst>
              <a:ext uri="{FF2B5EF4-FFF2-40B4-BE49-F238E27FC236}">
                <a16:creationId xmlns:a16="http://schemas.microsoft.com/office/drawing/2014/main" id="{C89EC9DD-D1C5-42EF-81BB-D6DE3D1CE39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88CBD70-4B1B-45E6-830F-10E60A81B62A}"/>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469829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A69B-9138-4C14-95ED-80FBFA30D8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512A46-46EA-4A35-9C5E-B9F62CBC9359}"/>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4" name="Footer Placeholder 3">
            <a:extLst>
              <a:ext uri="{FF2B5EF4-FFF2-40B4-BE49-F238E27FC236}">
                <a16:creationId xmlns:a16="http://schemas.microsoft.com/office/drawing/2014/main" id="{CA04BDA5-161A-4E4E-B430-2652BE5DA55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11B7646-7CB0-4FAE-ACCA-82EADC3EE123}"/>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755285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4B7DE-A7D0-435B-88F1-DD0CE7175D41}"/>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3" name="Footer Placeholder 2">
            <a:extLst>
              <a:ext uri="{FF2B5EF4-FFF2-40B4-BE49-F238E27FC236}">
                <a16:creationId xmlns:a16="http://schemas.microsoft.com/office/drawing/2014/main" id="{5767B018-4D67-43A0-851A-7F2C24F08AD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EC483CE-AF54-489C-BDAB-D8956636A90C}"/>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1738223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10CA-C9C2-4259-852E-2356B60732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AD5574-97E3-470B-A967-2BB82CB6D5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ADAB6C-F1BD-419B-8621-681975A0B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3321B9-1C19-4A34-B11F-2A11F826D745}"/>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6" name="Footer Placeholder 5">
            <a:extLst>
              <a:ext uri="{FF2B5EF4-FFF2-40B4-BE49-F238E27FC236}">
                <a16:creationId xmlns:a16="http://schemas.microsoft.com/office/drawing/2014/main" id="{641316BF-C5C5-4D2A-A82B-5BE6EB6D79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BC3876-67BA-4DB3-AC2E-D7B1D02F5017}"/>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270725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3320624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2E55-D358-4618-82E8-5F2B53A9B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44DB35-A582-4794-9CD7-9D49BFAC0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58CCB81-9645-4795-935E-9BC414947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638783-E5B2-4A1A-B638-BBA94A409207}"/>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6" name="Footer Placeholder 5">
            <a:extLst>
              <a:ext uri="{FF2B5EF4-FFF2-40B4-BE49-F238E27FC236}">
                <a16:creationId xmlns:a16="http://schemas.microsoft.com/office/drawing/2014/main" id="{9BC10ACE-82F1-4124-BB7E-C075D10CEA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E31AF6-7DD9-4FF8-A098-0A34B83EE8C4}"/>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27938385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B548-02A5-4F6B-B34F-21DB5A3AFD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953D22-C793-45F1-8B17-F2CB2800582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4A382-FDCA-4775-B38B-DF00A8D6AE43}"/>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FBA9D47E-1B64-4319-BE60-6942781E61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17A1FA-44A6-46E7-B1A1-2DFE33F4AC1C}"/>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896241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A1CF63-61D7-4CFD-8713-10E0401E99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408D98-2CF2-4A9C-ADBA-E9481A49B0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9690D4-691F-441D-9987-47AB65F01ABE}"/>
              </a:ext>
            </a:extLst>
          </p:cNvPr>
          <p:cNvSpPr>
            <a:spLocks noGrp="1"/>
          </p:cNvSpPr>
          <p:nvPr>
            <p:ph type="dt" sz="half" idx="10"/>
          </p:nvPr>
        </p:nvSpPr>
        <p:spPr/>
        <p:txBody>
          <a:body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78DA74CA-C884-4351-A910-332CF2F21E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46327B-4A26-456F-A330-DB0D7AA0AE4F}"/>
              </a:ext>
            </a:extLst>
          </p:cNvPr>
          <p:cNvSpPr>
            <a:spLocks noGrp="1"/>
          </p:cNvSpPr>
          <p:nvPr>
            <p:ph type="sldNum" sz="quarter" idx="12"/>
          </p:nvPr>
        </p:nvSpPr>
        <p:spPr/>
        <p:txBody>
          <a:bodyPr/>
          <a:lstStyle/>
          <a:p>
            <a:fld id="{16F89EB6-8DAF-48E6-BFFD-B829EE64BD1E}" type="slidenum">
              <a:rPr lang="en-US" smtClean="0"/>
              <a:t>‹#›</a:t>
            </a:fld>
            <a:endParaRPr lang="en-US" dirty="0"/>
          </a:p>
        </p:txBody>
      </p:sp>
    </p:spTree>
    <p:extLst>
      <p:ext uri="{BB962C8B-B14F-4D97-AF65-F5344CB8AC3E}">
        <p14:creationId xmlns:p14="http://schemas.microsoft.com/office/powerpoint/2010/main" val="394958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840053-9654-42D7-A0E8-C1ABD218AA22}"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1386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4238861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36077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336251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4159298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04493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6CAB01-BAB8-4BD5-B408-B80CC95305F9}" type="datetimeFigureOut">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840053-9654-42D7-A0E8-C1ABD218AA22}" type="slidenum">
              <a:rPr lang="en-US" smtClean="0"/>
              <a:t>‹#›</a:t>
            </a:fld>
            <a:endParaRPr lang="en-US" dirty="0"/>
          </a:p>
        </p:txBody>
      </p:sp>
    </p:spTree>
    <p:extLst>
      <p:ext uri="{BB962C8B-B14F-4D97-AF65-F5344CB8AC3E}">
        <p14:creationId xmlns:p14="http://schemas.microsoft.com/office/powerpoint/2010/main" val="2581667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16CAB01-BAB8-4BD5-B408-B80CC95305F9}" type="datetimeFigureOut">
              <a:rPr lang="en-US" smtClean="0"/>
              <a:t>2/25/2021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0840053-9654-42D7-A0E8-C1ABD218AA22}" type="slidenum">
              <a:rPr lang="en-US" smtClean="0"/>
              <a:t>‹#›</a:t>
            </a:fld>
            <a:endParaRPr lang="en-US" dirty="0"/>
          </a:p>
        </p:txBody>
      </p:sp>
    </p:spTree>
    <p:extLst>
      <p:ext uri="{BB962C8B-B14F-4D97-AF65-F5344CB8AC3E}">
        <p14:creationId xmlns:p14="http://schemas.microsoft.com/office/powerpoint/2010/main" val="23685127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94124C-3672-4CDC-B6C9-5ABB7185E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A9AE7F-A522-4CE0-814C-D0C64C286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77D99-0884-4655-A34E-084F6DF93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8B9F5-193E-4803-AEB9-2287FC2BE3F2}" type="datetimeFigureOut">
              <a:rPr lang="en-US" smtClean="0"/>
              <a:t>2/25/2021</a:t>
            </a:fld>
            <a:endParaRPr lang="en-US" dirty="0"/>
          </a:p>
        </p:txBody>
      </p:sp>
      <p:sp>
        <p:nvSpPr>
          <p:cNvPr id="5" name="Footer Placeholder 4">
            <a:extLst>
              <a:ext uri="{FF2B5EF4-FFF2-40B4-BE49-F238E27FC236}">
                <a16:creationId xmlns:a16="http://schemas.microsoft.com/office/drawing/2014/main" id="{F9C4E457-CAF1-4E91-9F4C-307724C81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B157E02-1369-48BA-9D48-7FA6DFB754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89EB6-8DAF-48E6-BFFD-B829EE64BD1E}" type="slidenum">
              <a:rPr lang="en-US" smtClean="0"/>
              <a:t>‹#›</a:t>
            </a:fld>
            <a:endParaRPr lang="en-US" dirty="0"/>
          </a:p>
        </p:txBody>
      </p:sp>
    </p:spTree>
    <p:extLst>
      <p:ext uri="{BB962C8B-B14F-4D97-AF65-F5344CB8AC3E}">
        <p14:creationId xmlns:p14="http://schemas.microsoft.com/office/powerpoint/2010/main" val="19144009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3.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hyperlink" Target="https://www.fda.gov/media/85017/download"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png"/><Relationship Id="rId10" Type="http://schemas.openxmlformats.org/officeDocument/2006/relationships/image" Target="../media/image8.svg"/><Relationship Id="rId4" Type="http://schemas.openxmlformats.org/officeDocument/2006/relationships/notesSlide" Target="../notesSlides/notesSlide5.xml"/><Relationship Id="rId9" Type="http://schemas.openxmlformats.org/officeDocument/2006/relationships/image" Target="../media/image7.png"/><Relationship Id="rId1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audio" Target="../media/media6.m4a"/><Relationship Id="rId7" Type="http://schemas.openxmlformats.org/officeDocument/2006/relationships/image" Target="../media/image6.svg"/><Relationship Id="rId12"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notesSlide" Target="../notesSlides/notesSlide6.xml"/><Relationship Id="rId10" Type="http://schemas.openxmlformats.org/officeDocument/2006/relationships/image" Target="../media/image9.png"/><Relationship Id="rId4" Type="http://schemas.openxmlformats.org/officeDocument/2006/relationships/slideLayout" Target="../slideLayouts/slideLayout17.xml"/><Relationship Id="rId9" Type="http://schemas.openxmlformats.org/officeDocument/2006/relationships/image" Target="../media/image8.svg"/><Relationship Id="rId1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3.xml"/><Relationship Id="rId7" Type="http://schemas.openxmlformats.org/officeDocument/2006/relationships/diagramQuickStyle" Target="../diagrams/quickStyle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7.xml"/><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2660FA-B11B-4109-BA61-67EA5B8BCAF0}"/>
              </a:ext>
            </a:extLst>
          </p:cNvPr>
          <p:cNvSpPr>
            <a:spLocks noGrp="1"/>
          </p:cNvSpPr>
          <p:nvPr>
            <p:ph type="ctrTitle"/>
          </p:nvPr>
        </p:nvSpPr>
        <p:spPr>
          <a:xfrm>
            <a:off x="4038600" y="1939159"/>
            <a:ext cx="7644627" cy="2751086"/>
          </a:xfrm>
        </p:spPr>
        <p:txBody>
          <a:bodyPr>
            <a:normAutofit fontScale="90000"/>
          </a:bodyPr>
          <a:lstStyle/>
          <a:p>
            <a:pPr algn="r"/>
            <a:r>
              <a:rPr lang="en-US" sz="4200" b="1" dirty="0"/>
              <a:t>TCPro: a novel model describing </a:t>
            </a:r>
            <a:br>
              <a:rPr lang="en-US" sz="4200" b="1" dirty="0"/>
            </a:br>
            <a:r>
              <a:rPr lang="en-US" sz="4200" b="1" dirty="0"/>
              <a:t>the </a:t>
            </a:r>
            <a:r>
              <a:rPr lang="en-US" sz="4200" b="1" i="1" dirty="0"/>
              <a:t>ex vivo</a:t>
            </a:r>
            <a:r>
              <a:rPr lang="en-US" sz="4200" b="1" dirty="0"/>
              <a:t> immune response to therapeutic proteins and its </a:t>
            </a:r>
            <a:br>
              <a:rPr lang="en-US" sz="4200" b="1" dirty="0"/>
            </a:br>
            <a:r>
              <a:rPr lang="en-US" sz="4200" b="1" dirty="0"/>
              <a:t>use for assigning immunogenicity risk</a:t>
            </a:r>
            <a:br>
              <a:rPr lang="en-US" sz="4200" b="1" dirty="0"/>
            </a:br>
            <a:r>
              <a:rPr lang="en-US" sz="2700" b="1" dirty="0"/>
              <a:t> </a:t>
            </a:r>
            <a:endParaRPr lang="en-US" sz="4200" b="1" dirty="0"/>
          </a:p>
        </p:txBody>
      </p:sp>
      <p:sp>
        <p:nvSpPr>
          <p:cNvPr id="3" name="Subtitle 2">
            <a:extLst>
              <a:ext uri="{FF2B5EF4-FFF2-40B4-BE49-F238E27FC236}">
                <a16:creationId xmlns:a16="http://schemas.microsoft.com/office/drawing/2014/main" id="{CBF42089-0CB4-46A2-856C-FD7B0DE7C665}"/>
              </a:ext>
            </a:extLst>
          </p:cNvPr>
          <p:cNvSpPr>
            <a:spLocks noGrp="1"/>
          </p:cNvSpPr>
          <p:nvPr>
            <p:ph type="subTitle" idx="1"/>
          </p:nvPr>
        </p:nvSpPr>
        <p:spPr>
          <a:xfrm>
            <a:off x="4038600" y="4782320"/>
            <a:ext cx="7644627" cy="1930207"/>
          </a:xfrm>
        </p:spPr>
        <p:txBody>
          <a:bodyPr>
            <a:normAutofit lnSpcReduction="10000"/>
          </a:bodyPr>
          <a:lstStyle/>
          <a:p>
            <a:pPr algn="r">
              <a:spcBef>
                <a:spcPts val="1800"/>
              </a:spcBef>
            </a:pPr>
            <a:r>
              <a:rPr lang="en-US" sz="3200" dirty="0"/>
              <a:t>Osman N Yogurtcu</a:t>
            </a:r>
          </a:p>
          <a:p>
            <a:pPr algn="r">
              <a:spcBef>
                <a:spcPts val="600"/>
              </a:spcBef>
            </a:pPr>
            <a:r>
              <a:rPr lang="en-US" dirty="0"/>
              <a:t>Analytics in Benefit-Risk Assessment Team</a:t>
            </a:r>
          </a:p>
          <a:p>
            <a:pPr algn="r">
              <a:spcBef>
                <a:spcPts val="600"/>
              </a:spcBef>
            </a:pPr>
            <a:r>
              <a:rPr lang="en-US" dirty="0"/>
              <a:t>US FDA/CBER/Office of Biostatistics and Epidemiology </a:t>
            </a:r>
          </a:p>
          <a:p>
            <a:pPr algn="r">
              <a:spcBef>
                <a:spcPts val="3000"/>
              </a:spcBef>
            </a:pPr>
            <a:r>
              <a:rPr lang="en-US" sz="1800" dirty="0"/>
              <a:t>12</a:t>
            </a:r>
            <a:r>
              <a:rPr lang="en-US" sz="1800" baseline="30000" dirty="0"/>
              <a:t>th</a:t>
            </a:r>
            <a:r>
              <a:rPr lang="en-US" sz="1800" dirty="0"/>
              <a:t> European Immunogenicity Platform Open Symposium, March 3</a:t>
            </a:r>
            <a:r>
              <a:rPr lang="en-US" sz="1800" baseline="30000" dirty="0"/>
              <a:t>rd</a:t>
            </a:r>
            <a:r>
              <a:rPr lang="en-US" sz="1800" dirty="0"/>
              <a:t>, 2021</a:t>
            </a:r>
          </a:p>
        </p:txBody>
      </p:sp>
      <p:pic>
        <p:nvPicPr>
          <p:cNvPr id="5" name="Audio 4">
            <a:hlinkClick r:id="" action="ppaction://media"/>
            <a:extLst>
              <a:ext uri="{FF2B5EF4-FFF2-40B4-BE49-F238E27FC236}">
                <a16:creationId xmlns:a16="http://schemas.microsoft.com/office/drawing/2014/main" id="{AEC90E64-AA07-4EB5-95A5-8F04DA6869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7326375"/>
      </p:ext>
    </p:extLst>
  </p:cSld>
  <p:clrMapOvr>
    <a:masterClrMapping/>
  </p:clrMapOvr>
  <mc:AlternateContent xmlns:mc="http://schemas.openxmlformats.org/markup-compatibility/2006" xmlns:p14="http://schemas.microsoft.com/office/powerpoint/2010/main">
    <mc:Choice Requires="p14">
      <p:transition spd="slow" p14:dur="2000" advTm="15296"/>
    </mc:Choice>
    <mc:Fallback xmlns="">
      <p:transition spd="slow" advTm="15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C18E-BF08-457C-B024-9400E32820FF}"/>
              </a:ext>
            </a:extLst>
          </p:cNvPr>
          <p:cNvSpPr>
            <a:spLocks noGrp="1"/>
          </p:cNvSpPr>
          <p:nvPr>
            <p:ph type="title"/>
          </p:nvPr>
        </p:nvSpPr>
        <p:spPr/>
        <p:txBody>
          <a:bodyPr/>
          <a:lstStyle/>
          <a:p>
            <a:r>
              <a:rPr lang="en-US" b="1" dirty="0"/>
              <a:t>TCPro needs three inputs</a:t>
            </a:r>
          </a:p>
        </p:txBody>
      </p:sp>
      <p:sp>
        <p:nvSpPr>
          <p:cNvPr id="3" name="Content Placeholder 2">
            <a:extLst>
              <a:ext uri="{FF2B5EF4-FFF2-40B4-BE49-F238E27FC236}">
                <a16:creationId xmlns:a16="http://schemas.microsoft.com/office/drawing/2014/main" id="{A812B199-8426-4A88-B483-7008592F9ED3}"/>
              </a:ext>
            </a:extLst>
          </p:cNvPr>
          <p:cNvSpPr>
            <a:spLocks noGrp="1"/>
          </p:cNvSpPr>
          <p:nvPr>
            <p:ph idx="1"/>
          </p:nvPr>
        </p:nvSpPr>
        <p:spPr/>
        <p:txBody>
          <a:bodyPr>
            <a:normAutofit/>
          </a:bodyPr>
          <a:lstStyle/>
          <a:p>
            <a:pPr marL="342900" indent="-342900">
              <a:spcBef>
                <a:spcPts val="200"/>
              </a:spcBef>
              <a:buFont typeface="+mj-lt"/>
              <a:buAutoNum type="arabicPeriod"/>
            </a:pPr>
            <a:r>
              <a:rPr lang="en-US" sz="4000" dirty="0"/>
              <a:t> Amino acid sequence of the product of interest</a:t>
            </a:r>
          </a:p>
          <a:p>
            <a:pPr marL="342900" indent="-342900">
              <a:spcBef>
                <a:spcPts val="200"/>
              </a:spcBef>
              <a:buFont typeface="+mj-lt"/>
              <a:buAutoNum type="arabicPeriod"/>
            </a:pPr>
            <a:endParaRPr lang="en-US" sz="4000" dirty="0"/>
          </a:p>
          <a:p>
            <a:pPr marL="342900" indent="-342900">
              <a:spcBef>
                <a:spcPts val="200"/>
              </a:spcBef>
              <a:buFont typeface="+mj-lt"/>
              <a:buAutoNum type="arabicPeriod"/>
            </a:pPr>
            <a:r>
              <a:rPr lang="en-US" sz="4000" dirty="0"/>
              <a:t> Immunogenomic information of the cohort </a:t>
            </a:r>
          </a:p>
          <a:p>
            <a:pPr lvl="1">
              <a:spcBef>
                <a:spcPts val="200"/>
              </a:spcBef>
            </a:pPr>
            <a:r>
              <a:rPr lang="en-US" sz="3200" dirty="0"/>
              <a:t>A list of cohort-member HLA-DRB1 alleles</a:t>
            </a:r>
          </a:p>
          <a:p>
            <a:pPr lvl="1">
              <a:spcBef>
                <a:spcPts val="200"/>
              </a:spcBef>
            </a:pPr>
            <a:endParaRPr lang="en-US" sz="3200" dirty="0"/>
          </a:p>
          <a:p>
            <a:pPr marL="342900" indent="-342900">
              <a:spcBef>
                <a:spcPts val="200"/>
              </a:spcBef>
              <a:buFont typeface="+mj-lt"/>
              <a:buAutoNum type="arabicPeriod"/>
            </a:pPr>
            <a:r>
              <a:rPr lang="en-US" sz="4000" dirty="0"/>
              <a:t> Distribution of product-specific T cell frequency</a:t>
            </a:r>
          </a:p>
          <a:p>
            <a:pPr lvl="1">
              <a:spcBef>
                <a:spcPts val="200"/>
              </a:spcBef>
            </a:pPr>
            <a:r>
              <a:rPr lang="en-US" sz="3200" dirty="0"/>
              <a:t>data from in-house </a:t>
            </a:r>
            <a:r>
              <a:rPr lang="en-US" sz="3200" i="1" dirty="0"/>
              <a:t>ex vivo </a:t>
            </a:r>
            <a:r>
              <a:rPr lang="en-US" sz="3200" dirty="0"/>
              <a:t>or </a:t>
            </a:r>
            <a:r>
              <a:rPr lang="en-US" sz="3200" i="1" dirty="0"/>
              <a:t>in vitro </a:t>
            </a:r>
            <a:r>
              <a:rPr lang="en-US" sz="3200" dirty="0"/>
              <a:t>experiments</a:t>
            </a:r>
          </a:p>
          <a:p>
            <a:pPr lvl="1">
              <a:spcBef>
                <a:spcPts val="200"/>
              </a:spcBef>
            </a:pPr>
            <a:r>
              <a:rPr lang="en-US" sz="3200" dirty="0"/>
              <a:t>data from the literature</a:t>
            </a:r>
          </a:p>
        </p:txBody>
      </p:sp>
      <p:pic>
        <p:nvPicPr>
          <p:cNvPr id="4" name="Audio 3">
            <a:hlinkClick r:id="" action="ppaction://media"/>
            <a:extLst>
              <a:ext uri="{FF2B5EF4-FFF2-40B4-BE49-F238E27FC236}">
                <a16:creationId xmlns:a16="http://schemas.microsoft.com/office/drawing/2014/main" id="{4BE39878-75DC-4C32-9C64-B93A2FD139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85544789"/>
      </p:ext>
    </p:extLst>
  </p:cSld>
  <p:clrMapOvr>
    <a:masterClrMapping/>
  </p:clrMapOvr>
  <mc:AlternateContent xmlns:mc="http://schemas.openxmlformats.org/markup-compatibility/2006" xmlns:p14="http://schemas.microsoft.com/office/powerpoint/2010/main">
    <mc:Choice Requires="p14">
      <p:transition spd="slow" p14:dur="2000" advTm="30568"/>
    </mc:Choice>
    <mc:Fallback xmlns="">
      <p:transition spd="slow" advTm="30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2A1E-5159-466D-A68C-33DD25578EE2}"/>
              </a:ext>
            </a:extLst>
          </p:cNvPr>
          <p:cNvSpPr>
            <a:spLocks noGrp="1"/>
          </p:cNvSpPr>
          <p:nvPr>
            <p:ph type="title"/>
          </p:nvPr>
        </p:nvSpPr>
        <p:spPr/>
        <p:txBody>
          <a:bodyPr>
            <a:normAutofit/>
          </a:bodyPr>
          <a:lstStyle/>
          <a:p>
            <a:r>
              <a:rPr lang="en-US" altLang="en-US" b="1" dirty="0"/>
              <a:t>Disclosure Slide</a:t>
            </a:r>
            <a:endParaRPr lang="en-US" dirty="0"/>
          </a:p>
        </p:txBody>
      </p:sp>
      <p:graphicFrame>
        <p:nvGraphicFramePr>
          <p:cNvPr id="5" name="Content Placeholder 2">
            <a:extLst>
              <a:ext uri="{FF2B5EF4-FFF2-40B4-BE49-F238E27FC236}">
                <a16:creationId xmlns:a16="http://schemas.microsoft.com/office/drawing/2014/main" id="{2DC5AF8B-8595-4CA6-ADAA-2A4BBD417E7B}"/>
              </a:ext>
            </a:extLst>
          </p:cNvPr>
          <p:cNvGraphicFramePr>
            <a:graphicFrameLocks noGrp="1"/>
          </p:cNvGraphicFramePr>
          <p:nvPr>
            <p:ph idx="1"/>
            <p:extLst>
              <p:ext uri="{D42A27DB-BD31-4B8C-83A1-F6EECF244321}">
                <p14:modId xmlns:p14="http://schemas.microsoft.com/office/powerpoint/2010/main" val="9312537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26676C5E-18DF-46F2-8DDE-D7547D2AAF2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6329832"/>
      </p:ext>
    </p:extLst>
  </p:cSld>
  <p:clrMapOvr>
    <a:masterClrMapping/>
  </p:clrMapOvr>
  <mc:AlternateContent xmlns:mc="http://schemas.openxmlformats.org/markup-compatibility/2006" xmlns:p14="http://schemas.microsoft.com/office/powerpoint/2010/main">
    <mc:Choice Requires="p14">
      <p:transition spd="slow" p14:dur="2000" advTm="5685"/>
    </mc:Choice>
    <mc:Fallback xmlns="">
      <p:transition spd="slow" advTm="5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883B95-F4F4-4146-A370-0D7831A65AC8}"/>
              </a:ext>
            </a:extLst>
          </p:cNvPr>
          <p:cNvSpPr>
            <a:spLocks noGrp="1"/>
          </p:cNvSpPr>
          <p:nvPr>
            <p:ph type="title"/>
          </p:nvPr>
        </p:nvSpPr>
        <p:spPr>
          <a:xfrm>
            <a:off x="4965290" y="532813"/>
            <a:ext cx="6934610" cy="1325562"/>
          </a:xfrm>
        </p:spPr>
        <p:txBody>
          <a:bodyPr vert="horz" lIns="91440" tIns="45720" rIns="91440" bIns="45720" rtlCol="0" anchor="b">
            <a:normAutofit/>
          </a:bodyPr>
          <a:lstStyle/>
          <a:p>
            <a:r>
              <a:rPr lang="en-US" sz="3900" dirty="0">
                <a:latin typeface="Calibri" panose="020F0502020204030204" pitchFamily="34" charset="0"/>
                <a:cs typeface="Calibri" panose="020F0502020204030204" pitchFamily="34" charset="0"/>
              </a:rPr>
              <a:t>Unwanted Immunogenicity:</a:t>
            </a:r>
            <a:br>
              <a:rPr lang="en-US" sz="3900" dirty="0">
                <a:latin typeface="Calibri" panose="020F0502020204030204" pitchFamily="34" charset="0"/>
                <a:cs typeface="Calibri" panose="020F0502020204030204" pitchFamily="34" charset="0"/>
              </a:rPr>
            </a:br>
            <a:r>
              <a:rPr lang="en-US" sz="3900" dirty="0">
                <a:latin typeface="Calibri" panose="020F0502020204030204" pitchFamily="34" charset="0"/>
                <a:cs typeface="Calibri" panose="020F0502020204030204" pitchFamily="34" charset="0"/>
              </a:rPr>
              <a:t>a Serious Problem</a:t>
            </a:r>
          </a:p>
        </p:txBody>
      </p:sp>
      <p:sp>
        <p:nvSpPr>
          <p:cNvPr id="5" name="Content Placeholder 4">
            <a:extLst>
              <a:ext uri="{FF2B5EF4-FFF2-40B4-BE49-F238E27FC236}">
                <a16:creationId xmlns:a16="http://schemas.microsoft.com/office/drawing/2014/main" id="{56AA1E9F-7BC9-4954-BB53-7A93A9632D94}"/>
              </a:ext>
            </a:extLst>
          </p:cNvPr>
          <p:cNvSpPr>
            <a:spLocks noGrp="1"/>
          </p:cNvSpPr>
          <p:nvPr>
            <p:ph sz="half" idx="1"/>
          </p:nvPr>
        </p:nvSpPr>
        <p:spPr>
          <a:xfrm>
            <a:off x="4965290" y="2005738"/>
            <a:ext cx="6236110" cy="4632453"/>
          </a:xfrm>
        </p:spPr>
        <p:txBody>
          <a:bodyPr vert="horz" lIns="91440" tIns="45720" rIns="91440" bIns="45720" rtlCol="0">
            <a:normAutofit/>
          </a:bodyPr>
          <a:lstStyle/>
          <a:p>
            <a:pPr marL="0" indent="0">
              <a:buNone/>
            </a:pPr>
            <a:r>
              <a:rPr lang="en-US" sz="2400" b="1" u="sng" dirty="0">
                <a:latin typeface="Calibri" panose="020F0502020204030204" pitchFamily="34" charset="0"/>
                <a:cs typeface="Calibri" panose="020F0502020204030204" pitchFamily="34" charset="0"/>
              </a:rPr>
              <a:t>Efficacy:</a:t>
            </a:r>
          </a:p>
          <a:p>
            <a:r>
              <a:rPr lang="en-US" dirty="0">
                <a:latin typeface="Calibri" panose="020F0502020204030204" pitchFamily="34" charset="0"/>
                <a:cs typeface="Calibri" panose="020F0502020204030204" pitchFamily="34" charset="0"/>
              </a:rPr>
              <a:t>Anti-drug antibodies (ADAs) may or may not affect the activity of the drug.</a:t>
            </a:r>
          </a:p>
          <a:p>
            <a:r>
              <a:rPr lang="en-US" dirty="0">
                <a:latin typeface="Calibri" panose="020F0502020204030204" pitchFamily="34" charset="0"/>
                <a:cs typeface="Calibri" panose="020F0502020204030204" pitchFamily="34" charset="0"/>
              </a:rPr>
              <a:t>Antibodies that impede drug activity by binding to active protein domains are called neutralizing ADAs (NAbs).</a:t>
            </a:r>
          </a:p>
          <a:p>
            <a:r>
              <a:rPr lang="en-US" dirty="0">
                <a:latin typeface="Calibri" panose="020F0502020204030204" pitchFamily="34" charset="0"/>
                <a:cs typeface="Calibri" panose="020F0502020204030204" pitchFamily="34" charset="0"/>
              </a:rPr>
              <a:t>Non-neutralizing antibodies are not necessarily benign as they can affect the PK/PD profile and cause loss of tissue targeting.</a:t>
            </a:r>
            <a:r>
              <a:rPr lang="en-US" dirty="0">
                <a:solidFill>
                  <a:srgbClr val="FF0000"/>
                </a:solidFill>
                <a:latin typeface="Calibri" panose="020F0502020204030204" pitchFamily="34" charset="0"/>
                <a:cs typeface="Calibri" panose="020F0502020204030204" pitchFamily="34" charset="0"/>
              </a:rPr>
              <a:t> </a:t>
            </a:r>
            <a:r>
              <a:rPr lang="en-US" sz="1400" dirty="0">
                <a:solidFill>
                  <a:srgbClr val="FF0000"/>
                </a:solidFill>
                <a:latin typeface="Calibri" panose="020F0502020204030204" pitchFamily="34" charset="0"/>
                <a:cs typeface="Calibri" panose="020F0502020204030204" pitchFamily="34" charset="0"/>
              </a:rPr>
              <a:t>[Mahlangu et al. 2015 JTH]</a:t>
            </a:r>
            <a:endParaRPr lang="en-US" sz="1400" dirty="0">
              <a:latin typeface="Calibri" panose="020F0502020204030204" pitchFamily="34" charset="0"/>
              <a:cs typeface="Calibri" panose="020F0502020204030204" pitchFamily="34" charset="0"/>
            </a:endParaRPr>
          </a:p>
          <a:p>
            <a:pPr marL="0" indent="0">
              <a:buNone/>
            </a:pPr>
            <a:r>
              <a:rPr lang="en-US" sz="2400" b="1" u="sng" dirty="0">
                <a:latin typeface="Calibri" panose="020F0502020204030204" pitchFamily="34" charset="0"/>
                <a:cs typeface="Calibri" panose="020F0502020204030204" pitchFamily="34" charset="0"/>
              </a:rPr>
              <a:t>Safety:</a:t>
            </a:r>
          </a:p>
          <a:p>
            <a:r>
              <a:rPr lang="en-US" dirty="0">
                <a:latin typeface="Calibri" panose="020F0502020204030204" pitchFamily="34" charset="0"/>
                <a:cs typeface="Calibri" panose="020F0502020204030204" pitchFamily="34" charset="0"/>
              </a:rPr>
              <a:t>ADAs can also cross-react with endogenous proteins or elicit anaphylactic reactions</a:t>
            </a:r>
            <a:r>
              <a:rPr lang="en-US" sz="900" dirty="0">
                <a:latin typeface="Calibri" panose="020F0502020204030204" pitchFamily="34" charset="0"/>
                <a:cs typeface="Calibri" panose="020F0502020204030204" pitchFamily="34" charset="0"/>
              </a:rPr>
              <a:t>.  </a:t>
            </a:r>
            <a:r>
              <a:rPr lang="en-US" sz="1400" dirty="0">
                <a:solidFill>
                  <a:srgbClr val="FF0000"/>
                </a:solidFill>
                <a:latin typeface="Calibri" panose="020F0502020204030204" pitchFamily="34" charset="0"/>
                <a:cs typeface="Calibri" panose="020F0502020204030204" pitchFamily="34" charset="0"/>
              </a:rPr>
              <a:t>[Krishna &amp; Nadler 2016 Front. Immun.]</a:t>
            </a:r>
            <a:endParaRPr lang="en-US" sz="1100" dirty="0">
              <a:solidFill>
                <a:srgbClr val="FF0000"/>
              </a:solidFill>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D9F38152-D101-4DB4-B261-23D7510C56BD}"/>
              </a:ext>
            </a:extLst>
          </p:cNvPr>
          <p:cNvPicPr>
            <a:picLocks noGrp="1" noChangeAspect="1"/>
          </p:cNvPicPr>
          <p:nvPr>
            <p:ph sz="half" idx="2"/>
          </p:nvPr>
        </p:nvPicPr>
        <p:blipFill rotWithShape="1">
          <a:blip r:embed="rId5"/>
          <a:srcRect l="1305" r="9121"/>
          <a:stretch/>
        </p:blipFill>
        <p:spPr>
          <a:xfrm>
            <a:off x="20" y="10"/>
            <a:ext cx="4653291" cy="6857990"/>
          </a:xfrm>
          <a:prstGeom prst="rect">
            <a:avLst/>
          </a:prstGeom>
        </p:spPr>
      </p:pic>
      <p:sp>
        <p:nvSpPr>
          <p:cNvPr id="8" name="TextBox 7">
            <a:extLst>
              <a:ext uri="{FF2B5EF4-FFF2-40B4-BE49-F238E27FC236}">
                <a16:creationId xmlns:a16="http://schemas.microsoft.com/office/drawing/2014/main" id="{19AE7E7D-1171-4EE8-A13D-3CC7D09A1F21}"/>
              </a:ext>
            </a:extLst>
          </p:cNvPr>
          <p:cNvSpPr txBox="1"/>
          <p:nvPr/>
        </p:nvSpPr>
        <p:spPr>
          <a:xfrm>
            <a:off x="4533900" y="6550223"/>
            <a:ext cx="675894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Slide adapted from Dr. Zuben Sauna, FDA/CBER/OTAT</a:t>
            </a:r>
          </a:p>
        </p:txBody>
      </p:sp>
      <p:pic>
        <p:nvPicPr>
          <p:cNvPr id="6" name="Audio 5">
            <a:hlinkClick r:id="" action="ppaction://media"/>
            <a:extLst>
              <a:ext uri="{FF2B5EF4-FFF2-40B4-BE49-F238E27FC236}">
                <a16:creationId xmlns:a16="http://schemas.microsoft.com/office/drawing/2014/main" id="{1A6E9FEC-E27E-4E1F-95E9-59714F90E3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97630384"/>
      </p:ext>
    </p:extLst>
  </p:cSld>
  <p:clrMapOvr>
    <a:masterClrMapping/>
  </p:clrMapOvr>
  <mc:AlternateContent xmlns:mc="http://schemas.openxmlformats.org/markup-compatibility/2006" xmlns:p14="http://schemas.microsoft.com/office/powerpoint/2010/main">
    <mc:Choice Requires="p14">
      <p:transition spd="slow" p14:dur="2000" advTm="55096"/>
    </mc:Choice>
    <mc:Fallback xmlns="">
      <p:transition spd="slow" advTm="5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10B0F-C836-4D85-A7AF-AB9EAB993C16}"/>
              </a:ext>
            </a:extLst>
          </p:cNvPr>
          <p:cNvSpPr>
            <a:spLocks noGrp="1"/>
          </p:cNvSpPr>
          <p:nvPr>
            <p:ph type="title"/>
          </p:nvPr>
        </p:nvSpPr>
        <p:spPr/>
        <p:txBody>
          <a:bodyPr/>
          <a:lstStyle/>
          <a:p>
            <a:r>
              <a:rPr lang="en-US" b="1" dirty="0"/>
              <a:t>Early and Accurate Assessment of Immunogenicity Risk is Important</a:t>
            </a:r>
          </a:p>
        </p:txBody>
      </p:sp>
      <p:sp>
        <p:nvSpPr>
          <p:cNvPr id="3" name="Content Placeholder 2">
            <a:extLst>
              <a:ext uri="{FF2B5EF4-FFF2-40B4-BE49-F238E27FC236}">
                <a16:creationId xmlns:a16="http://schemas.microsoft.com/office/drawing/2014/main" id="{CCA25C96-8BC4-4D69-B721-F258AFFE40CF}"/>
              </a:ext>
            </a:extLst>
          </p:cNvPr>
          <p:cNvSpPr>
            <a:spLocks noGrp="1"/>
          </p:cNvSpPr>
          <p:nvPr>
            <p:ph idx="1"/>
          </p:nvPr>
        </p:nvSpPr>
        <p:spPr/>
        <p:txBody>
          <a:bodyPr>
            <a:normAutofit/>
          </a:bodyPr>
          <a:lstStyle/>
          <a:p>
            <a:r>
              <a:rPr lang="en-US" dirty="0"/>
              <a:t>“Given the variety of factors that can affect immunogenicity, the risk assessment and the control and mitigation strategies will depend on the individual development program and </a:t>
            </a:r>
            <a:r>
              <a:rPr lang="en-US" dirty="0">
                <a:highlight>
                  <a:srgbClr val="FFFF00"/>
                </a:highlight>
              </a:rPr>
              <a:t>should be considered at the earliest stage</a:t>
            </a:r>
            <a:r>
              <a:rPr lang="en-US" dirty="0"/>
              <a:t> and at each subsequent stage of product development.”</a:t>
            </a:r>
          </a:p>
          <a:p>
            <a:endParaRPr lang="en-US" dirty="0"/>
          </a:p>
          <a:p>
            <a:r>
              <a:rPr lang="en-US" dirty="0"/>
              <a:t>“In addition to appropriate animal studies, </a:t>
            </a:r>
            <a:r>
              <a:rPr lang="en-US" dirty="0">
                <a:highlight>
                  <a:srgbClr val="FFFF00"/>
                </a:highlight>
              </a:rPr>
              <a:t>consideration should be given to </a:t>
            </a:r>
            <a:r>
              <a:rPr lang="en-US" i="1" dirty="0">
                <a:highlight>
                  <a:srgbClr val="FFFF00"/>
                </a:highlight>
              </a:rPr>
              <a:t>in vitro </a:t>
            </a:r>
            <a:r>
              <a:rPr lang="en-US" dirty="0">
                <a:highlight>
                  <a:srgbClr val="FFFF00"/>
                </a:highlight>
              </a:rPr>
              <a:t>and </a:t>
            </a:r>
            <a:r>
              <a:rPr lang="en-US" i="1" dirty="0">
                <a:highlight>
                  <a:srgbClr val="FFFF00"/>
                </a:highlight>
              </a:rPr>
              <a:t>in silico </a:t>
            </a:r>
            <a:r>
              <a:rPr lang="en-US" dirty="0">
                <a:highlight>
                  <a:srgbClr val="FFFF00"/>
                </a:highlight>
              </a:rPr>
              <a:t>analyses</a:t>
            </a:r>
            <a:r>
              <a:rPr lang="en-US" dirty="0"/>
              <a:t> that may supplement animal studies to better or further elucidate risk for immunogenicity.”</a:t>
            </a:r>
          </a:p>
          <a:p>
            <a:endParaRPr lang="en-US" dirty="0"/>
          </a:p>
        </p:txBody>
      </p:sp>
      <p:sp>
        <p:nvSpPr>
          <p:cNvPr id="4" name="Rectangle 3">
            <a:extLst>
              <a:ext uri="{FF2B5EF4-FFF2-40B4-BE49-F238E27FC236}">
                <a16:creationId xmlns:a16="http://schemas.microsoft.com/office/drawing/2014/main" id="{B5A5FE2D-B758-4F72-9D83-6B182D540484}"/>
              </a:ext>
            </a:extLst>
          </p:cNvPr>
          <p:cNvSpPr/>
          <p:nvPr/>
        </p:nvSpPr>
        <p:spPr>
          <a:xfrm>
            <a:off x="838201" y="6492875"/>
            <a:ext cx="10515599" cy="323165"/>
          </a:xfrm>
          <a:prstGeom prst="rect">
            <a:avLst/>
          </a:prstGeom>
        </p:spPr>
        <p:txBody>
          <a:bodyPr wrap="square">
            <a:spAutoFit/>
          </a:bodyPr>
          <a:lstStyle/>
          <a:p>
            <a:pPr algn="ctr"/>
            <a:r>
              <a:rPr lang="en-US" sz="1500" dirty="0"/>
              <a:t>FDA’s Guidance on Immunogenicity Assessment for Therapeutic Protein Products: </a:t>
            </a:r>
            <a:r>
              <a:rPr lang="en-US" sz="1500" dirty="0">
                <a:hlinkClick r:id="rId5"/>
              </a:rPr>
              <a:t>https://www.fda.gov/media/85017/download</a:t>
            </a:r>
            <a:r>
              <a:rPr lang="en-US" sz="1500" dirty="0"/>
              <a:t> </a:t>
            </a:r>
          </a:p>
        </p:txBody>
      </p:sp>
      <p:sp>
        <p:nvSpPr>
          <p:cNvPr id="5" name="Rectangle 4">
            <a:extLst>
              <a:ext uri="{FF2B5EF4-FFF2-40B4-BE49-F238E27FC236}">
                <a16:creationId xmlns:a16="http://schemas.microsoft.com/office/drawing/2014/main" id="{4126504D-5387-4D21-A2B6-00171C31B931}"/>
              </a:ext>
            </a:extLst>
          </p:cNvPr>
          <p:cNvSpPr/>
          <p:nvPr/>
        </p:nvSpPr>
        <p:spPr>
          <a:xfrm>
            <a:off x="2703372" y="6140792"/>
            <a:ext cx="6785255" cy="323165"/>
          </a:xfrm>
          <a:prstGeom prst="rect">
            <a:avLst/>
          </a:prstGeom>
        </p:spPr>
        <p:txBody>
          <a:bodyPr wrap="none">
            <a:spAutoFit/>
          </a:bodyPr>
          <a:lstStyle/>
          <a:p>
            <a:pPr algn="ctr"/>
            <a:r>
              <a:rPr lang="en-US" sz="1500" dirty="0"/>
              <a:t>Slide adapted from Paul Chamberlain’s presentation at the last year’s EIP Symposium</a:t>
            </a:r>
          </a:p>
        </p:txBody>
      </p:sp>
      <p:pic>
        <p:nvPicPr>
          <p:cNvPr id="6" name="Audio 5">
            <a:hlinkClick r:id="" action="ppaction://media"/>
            <a:extLst>
              <a:ext uri="{FF2B5EF4-FFF2-40B4-BE49-F238E27FC236}">
                <a16:creationId xmlns:a16="http://schemas.microsoft.com/office/drawing/2014/main" id="{D87360CF-7565-4A50-8D1C-1DF09E3E12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55544244"/>
      </p:ext>
    </p:extLst>
  </p:cSld>
  <p:clrMapOvr>
    <a:masterClrMapping/>
  </p:clrMapOvr>
  <mc:AlternateContent xmlns:mc="http://schemas.openxmlformats.org/markup-compatibility/2006" xmlns:p14="http://schemas.microsoft.com/office/powerpoint/2010/main">
    <mc:Choice Requires="p14">
      <p:transition spd="slow" p14:dur="2000" advTm="45754"/>
    </mc:Choice>
    <mc:Fallback xmlns="">
      <p:transition spd="slow" advTm="4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37E4DD0B-1246-4A91-B85F-3E9F92D032F4}"/>
              </a:ext>
            </a:extLst>
          </p:cNvPr>
          <p:cNvSpPr>
            <a:spLocks noGrp="1"/>
          </p:cNvSpPr>
          <p:nvPr>
            <p:ph type="title"/>
          </p:nvPr>
        </p:nvSpPr>
        <p:spPr/>
        <p:txBody>
          <a:bodyPr>
            <a:normAutofit fontScale="90000"/>
          </a:bodyPr>
          <a:lstStyle/>
          <a:p>
            <a:r>
              <a:rPr lang="en-US" sz="6000" dirty="0"/>
              <a:t>Immunogenicity Assessment: </a:t>
            </a:r>
            <a:br>
              <a:rPr lang="en-US" dirty="0"/>
            </a:br>
            <a:r>
              <a:rPr lang="en-US" sz="4900" dirty="0"/>
              <a:t>The Methods</a:t>
            </a:r>
            <a:endParaRPr lang="en-US" dirty="0"/>
          </a:p>
        </p:txBody>
      </p:sp>
      <p:grpSp>
        <p:nvGrpSpPr>
          <p:cNvPr id="39" name="Group 38">
            <a:extLst>
              <a:ext uri="{FF2B5EF4-FFF2-40B4-BE49-F238E27FC236}">
                <a16:creationId xmlns:a16="http://schemas.microsoft.com/office/drawing/2014/main" id="{369D7F75-DC3F-4345-B238-E2C614BE4622}"/>
              </a:ext>
            </a:extLst>
          </p:cNvPr>
          <p:cNvGrpSpPr/>
          <p:nvPr/>
        </p:nvGrpSpPr>
        <p:grpSpPr>
          <a:xfrm>
            <a:off x="1447861" y="2013776"/>
            <a:ext cx="9166369" cy="2732811"/>
            <a:chOff x="1447861" y="2013776"/>
            <a:chExt cx="9166369" cy="2732811"/>
          </a:xfrm>
        </p:grpSpPr>
        <p:grpSp>
          <p:nvGrpSpPr>
            <p:cNvPr id="26" name="Group 25">
              <a:extLst>
                <a:ext uri="{FF2B5EF4-FFF2-40B4-BE49-F238E27FC236}">
                  <a16:creationId xmlns:a16="http://schemas.microsoft.com/office/drawing/2014/main" id="{3A29F03E-D622-4263-9CE1-E81A7DA8D733}"/>
                </a:ext>
              </a:extLst>
            </p:cNvPr>
            <p:cNvGrpSpPr/>
            <p:nvPr/>
          </p:nvGrpSpPr>
          <p:grpSpPr>
            <a:xfrm>
              <a:off x="1447861" y="2013776"/>
              <a:ext cx="2053936" cy="2494148"/>
              <a:chOff x="1257300" y="1224062"/>
              <a:chExt cx="2053936" cy="2494148"/>
            </a:xfrm>
          </p:grpSpPr>
          <p:pic>
            <p:nvPicPr>
              <p:cNvPr id="5" name="Graphic 4" descr="Group">
                <a:extLst>
                  <a:ext uri="{FF2B5EF4-FFF2-40B4-BE49-F238E27FC236}">
                    <a16:creationId xmlns:a16="http://schemas.microsoft.com/office/drawing/2014/main" id="{CD943C58-731C-46A7-92C0-6373E3B518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7300" y="1664274"/>
                <a:ext cx="2053936" cy="2053936"/>
              </a:xfrm>
              <a:prstGeom prst="rect">
                <a:avLst/>
              </a:prstGeom>
            </p:spPr>
          </p:pic>
          <p:sp>
            <p:nvSpPr>
              <p:cNvPr id="22" name="TextBox 21">
                <a:extLst>
                  <a:ext uri="{FF2B5EF4-FFF2-40B4-BE49-F238E27FC236}">
                    <a16:creationId xmlns:a16="http://schemas.microsoft.com/office/drawing/2014/main" id="{332111EB-AA9A-4F57-B437-5DC62F4EE99E}"/>
                  </a:ext>
                </a:extLst>
              </p:cNvPr>
              <p:cNvSpPr txBox="1"/>
              <p:nvPr/>
            </p:nvSpPr>
            <p:spPr>
              <a:xfrm>
                <a:off x="1706129" y="1224062"/>
                <a:ext cx="1156279" cy="523220"/>
              </a:xfrm>
              <a:prstGeom prst="rect">
                <a:avLst/>
              </a:prstGeom>
              <a:noFill/>
            </p:spPr>
            <p:txBody>
              <a:bodyPr wrap="none" rtlCol="0">
                <a:spAutoFit/>
              </a:bodyPr>
              <a:lstStyle/>
              <a:p>
                <a:pPr algn="ctr"/>
                <a:r>
                  <a:rPr lang="en-US" sz="2800" b="1" i="1" u="sng" dirty="0"/>
                  <a:t>in vivo</a:t>
                </a:r>
              </a:p>
            </p:txBody>
          </p:sp>
        </p:grpSp>
        <p:grpSp>
          <p:nvGrpSpPr>
            <p:cNvPr id="25" name="Group 24">
              <a:extLst>
                <a:ext uri="{FF2B5EF4-FFF2-40B4-BE49-F238E27FC236}">
                  <a16:creationId xmlns:a16="http://schemas.microsoft.com/office/drawing/2014/main" id="{49E175D0-B82A-4952-8142-EA13A28309B1}"/>
                </a:ext>
              </a:extLst>
            </p:cNvPr>
            <p:cNvGrpSpPr/>
            <p:nvPr/>
          </p:nvGrpSpPr>
          <p:grpSpPr>
            <a:xfrm>
              <a:off x="5701279" y="2013776"/>
              <a:ext cx="1212127" cy="2589400"/>
              <a:chOff x="5510718" y="1224062"/>
              <a:chExt cx="1212127" cy="2589400"/>
            </a:xfrm>
          </p:grpSpPr>
          <p:grpSp>
            <p:nvGrpSpPr>
              <p:cNvPr id="12" name="Group 11">
                <a:extLst>
                  <a:ext uri="{FF2B5EF4-FFF2-40B4-BE49-F238E27FC236}">
                    <a16:creationId xmlns:a16="http://schemas.microsoft.com/office/drawing/2014/main" id="{B5B55F04-698D-451A-9E5C-FAC671CA0077}"/>
                  </a:ext>
                </a:extLst>
              </p:cNvPr>
              <p:cNvGrpSpPr/>
              <p:nvPr/>
            </p:nvGrpSpPr>
            <p:grpSpPr>
              <a:xfrm>
                <a:off x="5659582" y="1853378"/>
                <a:ext cx="914400" cy="1960084"/>
                <a:chOff x="5713800" y="2537115"/>
                <a:chExt cx="914400" cy="1960084"/>
              </a:xfrm>
            </p:grpSpPr>
            <p:pic>
              <p:nvPicPr>
                <p:cNvPr id="7" name="Graphic 6" descr="Beaker">
                  <a:extLst>
                    <a:ext uri="{FF2B5EF4-FFF2-40B4-BE49-F238E27FC236}">
                      <a16:creationId xmlns:a16="http://schemas.microsoft.com/office/drawing/2014/main" id="{7BEB6B9C-0995-4AA7-857A-B4899B7EB4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3800" y="2537115"/>
                  <a:ext cx="914400" cy="914400"/>
                </a:xfrm>
                <a:prstGeom prst="rect">
                  <a:avLst/>
                </a:prstGeom>
              </p:spPr>
            </p:pic>
            <p:pic>
              <p:nvPicPr>
                <p:cNvPr id="9" name="Graphic 8" descr="Eye dropper">
                  <a:extLst>
                    <a:ext uri="{FF2B5EF4-FFF2-40B4-BE49-F238E27FC236}">
                      <a16:creationId xmlns:a16="http://schemas.microsoft.com/office/drawing/2014/main" id="{138FD033-1D71-41FC-9CFE-FFFF290A8D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800" y="3582799"/>
                  <a:ext cx="914400" cy="914400"/>
                </a:xfrm>
                <a:prstGeom prst="rect">
                  <a:avLst/>
                </a:prstGeom>
              </p:spPr>
            </p:pic>
          </p:grpSp>
          <p:sp>
            <p:nvSpPr>
              <p:cNvPr id="23" name="TextBox 22">
                <a:extLst>
                  <a:ext uri="{FF2B5EF4-FFF2-40B4-BE49-F238E27FC236}">
                    <a16:creationId xmlns:a16="http://schemas.microsoft.com/office/drawing/2014/main" id="{61C1A74F-7A78-4BD9-A0D7-3D23C296B47F}"/>
                  </a:ext>
                </a:extLst>
              </p:cNvPr>
              <p:cNvSpPr txBox="1"/>
              <p:nvPr/>
            </p:nvSpPr>
            <p:spPr>
              <a:xfrm>
                <a:off x="5510718" y="1224062"/>
                <a:ext cx="1212127" cy="523220"/>
              </a:xfrm>
              <a:prstGeom prst="rect">
                <a:avLst/>
              </a:prstGeom>
              <a:noFill/>
            </p:spPr>
            <p:txBody>
              <a:bodyPr wrap="none" rtlCol="0">
                <a:spAutoFit/>
              </a:bodyPr>
              <a:lstStyle/>
              <a:p>
                <a:pPr algn="ctr"/>
                <a:r>
                  <a:rPr lang="en-US" sz="2800" b="1" i="1" u="sng" dirty="0"/>
                  <a:t>ex vivo</a:t>
                </a:r>
              </a:p>
            </p:txBody>
          </p:sp>
        </p:grpSp>
        <p:grpSp>
          <p:nvGrpSpPr>
            <p:cNvPr id="27" name="Group 26">
              <a:extLst>
                <a:ext uri="{FF2B5EF4-FFF2-40B4-BE49-F238E27FC236}">
                  <a16:creationId xmlns:a16="http://schemas.microsoft.com/office/drawing/2014/main" id="{AF424CDA-0886-4972-8CBB-3F7510890B57}"/>
                </a:ext>
              </a:extLst>
            </p:cNvPr>
            <p:cNvGrpSpPr/>
            <p:nvPr/>
          </p:nvGrpSpPr>
          <p:grpSpPr>
            <a:xfrm>
              <a:off x="9331635" y="2013776"/>
              <a:ext cx="1282595" cy="2732811"/>
              <a:chOff x="9141074" y="1224062"/>
              <a:chExt cx="1282595" cy="2732811"/>
            </a:xfrm>
          </p:grpSpPr>
          <p:grpSp>
            <p:nvGrpSpPr>
              <p:cNvPr id="19" name="Group 18">
                <a:extLst>
                  <a:ext uri="{FF2B5EF4-FFF2-40B4-BE49-F238E27FC236}">
                    <a16:creationId xmlns:a16="http://schemas.microsoft.com/office/drawing/2014/main" id="{498A4ED8-A934-4BFF-8BE6-785B2D2F56A1}"/>
                  </a:ext>
                </a:extLst>
              </p:cNvPr>
              <p:cNvGrpSpPr/>
              <p:nvPr/>
            </p:nvGrpSpPr>
            <p:grpSpPr>
              <a:xfrm>
                <a:off x="9325172" y="1892880"/>
                <a:ext cx="914400" cy="2063993"/>
                <a:chOff x="9491428" y="2557901"/>
                <a:chExt cx="914400" cy="2063993"/>
              </a:xfrm>
            </p:grpSpPr>
            <p:pic>
              <p:nvPicPr>
                <p:cNvPr id="14" name="Graphic 13" descr="Programmer">
                  <a:extLst>
                    <a:ext uri="{FF2B5EF4-FFF2-40B4-BE49-F238E27FC236}">
                      <a16:creationId xmlns:a16="http://schemas.microsoft.com/office/drawing/2014/main" id="{0F1C9383-A006-4476-8D7A-39B79EEEFB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91428" y="2557901"/>
                  <a:ext cx="914400" cy="914400"/>
                </a:xfrm>
                <a:prstGeom prst="rect">
                  <a:avLst/>
                </a:prstGeom>
              </p:spPr>
            </p:pic>
            <p:pic>
              <p:nvPicPr>
                <p:cNvPr id="16" name="Graphic 15" descr="Cloud Computing">
                  <a:extLst>
                    <a:ext uri="{FF2B5EF4-FFF2-40B4-BE49-F238E27FC236}">
                      <a16:creationId xmlns:a16="http://schemas.microsoft.com/office/drawing/2014/main" id="{56EDEF53-D708-4CC7-94F9-EF0A6D79ECA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91428" y="3707494"/>
                  <a:ext cx="914400" cy="914400"/>
                </a:xfrm>
                <a:prstGeom prst="rect">
                  <a:avLst/>
                </a:prstGeom>
              </p:spPr>
            </p:pic>
          </p:grpSp>
          <p:sp>
            <p:nvSpPr>
              <p:cNvPr id="24" name="TextBox 23">
                <a:extLst>
                  <a:ext uri="{FF2B5EF4-FFF2-40B4-BE49-F238E27FC236}">
                    <a16:creationId xmlns:a16="http://schemas.microsoft.com/office/drawing/2014/main" id="{FC7636DE-7FDC-45A3-A7E6-0A317477BD55}"/>
                  </a:ext>
                </a:extLst>
              </p:cNvPr>
              <p:cNvSpPr txBox="1"/>
              <p:nvPr/>
            </p:nvSpPr>
            <p:spPr>
              <a:xfrm>
                <a:off x="9141074" y="1224062"/>
                <a:ext cx="1282595" cy="523220"/>
              </a:xfrm>
              <a:prstGeom prst="rect">
                <a:avLst/>
              </a:prstGeom>
              <a:noFill/>
            </p:spPr>
            <p:txBody>
              <a:bodyPr wrap="none" rtlCol="0">
                <a:spAutoFit/>
              </a:bodyPr>
              <a:lstStyle/>
              <a:p>
                <a:pPr algn="ctr"/>
                <a:r>
                  <a:rPr lang="en-US" sz="2800" b="1" i="1" u="sng" dirty="0"/>
                  <a:t>in silico</a:t>
                </a:r>
              </a:p>
            </p:txBody>
          </p:sp>
        </p:grpSp>
      </p:grpSp>
      <p:grpSp>
        <p:nvGrpSpPr>
          <p:cNvPr id="38" name="Group 37">
            <a:extLst>
              <a:ext uri="{FF2B5EF4-FFF2-40B4-BE49-F238E27FC236}">
                <a16:creationId xmlns:a16="http://schemas.microsoft.com/office/drawing/2014/main" id="{CBC920CF-E2BD-48B3-BBBB-1DEF1FBA2ADC}"/>
              </a:ext>
            </a:extLst>
          </p:cNvPr>
          <p:cNvGrpSpPr/>
          <p:nvPr/>
        </p:nvGrpSpPr>
        <p:grpSpPr>
          <a:xfrm>
            <a:off x="1146521" y="4416133"/>
            <a:ext cx="9961303" cy="1997913"/>
            <a:chOff x="1146521" y="4333005"/>
            <a:chExt cx="9961303" cy="1997913"/>
          </a:xfrm>
        </p:grpSpPr>
        <p:sp>
          <p:nvSpPr>
            <p:cNvPr id="20" name="Isosceles Triangle 19">
              <a:extLst>
                <a:ext uri="{FF2B5EF4-FFF2-40B4-BE49-F238E27FC236}">
                  <a16:creationId xmlns:a16="http://schemas.microsoft.com/office/drawing/2014/main" id="{ACE35957-5E0F-4088-8637-78BA1BF98D49}"/>
                </a:ext>
              </a:extLst>
            </p:cNvPr>
            <p:cNvSpPr/>
            <p:nvPr/>
          </p:nvSpPr>
          <p:spPr>
            <a:xfrm>
              <a:off x="1146521" y="4333005"/>
              <a:ext cx="9961303" cy="1911931"/>
            </a:xfrm>
            <a:prstGeom prst="triangle">
              <a:avLst>
                <a:gd name="adj" fmla="val 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A1A0723F-B074-40F2-B728-3EC12430ECE8}"/>
                </a:ext>
              </a:extLst>
            </p:cNvPr>
            <p:cNvSpPr txBox="1"/>
            <p:nvPr/>
          </p:nvSpPr>
          <p:spPr>
            <a:xfrm>
              <a:off x="1146522" y="4828075"/>
              <a:ext cx="1586284" cy="584775"/>
            </a:xfrm>
            <a:prstGeom prst="rect">
              <a:avLst/>
            </a:prstGeom>
            <a:noFill/>
          </p:spPr>
          <p:txBody>
            <a:bodyPr wrap="square" rtlCol="0">
              <a:spAutoFit/>
            </a:bodyPr>
            <a:lstStyle/>
            <a:p>
              <a:r>
                <a:rPr lang="en-US" sz="3200" b="1" dirty="0">
                  <a:solidFill>
                    <a:schemeClr val="bg1"/>
                  </a:solidFill>
                  <a:latin typeface="+mj-lt"/>
                </a:rPr>
                <a:t>Money</a:t>
              </a:r>
            </a:p>
          </p:txBody>
        </p:sp>
        <p:sp>
          <p:nvSpPr>
            <p:cNvPr id="29" name="TextBox 28">
              <a:extLst>
                <a:ext uri="{FF2B5EF4-FFF2-40B4-BE49-F238E27FC236}">
                  <a16:creationId xmlns:a16="http://schemas.microsoft.com/office/drawing/2014/main" id="{8F28507F-E801-408B-8FF3-53322A3BFAC8}"/>
                </a:ext>
              </a:extLst>
            </p:cNvPr>
            <p:cNvSpPr txBox="1"/>
            <p:nvPr/>
          </p:nvSpPr>
          <p:spPr>
            <a:xfrm>
              <a:off x="1146522" y="4369041"/>
              <a:ext cx="1029449" cy="584775"/>
            </a:xfrm>
            <a:prstGeom prst="rect">
              <a:avLst/>
            </a:prstGeom>
            <a:noFill/>
          </p:spPr>
          <p:txBody>
            <a:bodyPr wrap="none" rtlCol="0">
              <a:spAutoFit/>
            </a:bodyPr>
            <a:lstStyle/>
            <a:p>
              <a:r>
                <a:rPr lang="en-US" sz="3200" b="1" dirty="0">
                  <a:solidFill>
                    <a:schemeClr val="bg1"/>
                  </a:solidFill>
                  <a:latin typeface="+mj-lt"/>
                </a:rPr>
                <a:t>Time</a:t>
              </a:r>
            </a:p>
          </p:txBody>
        </p:sp>
        <p:sp>
          <p:nvSpPr>
            <p:cNvPr id="33" name="TextBox 32">
              <a:extLst>
                <a:ext uri="{FF2B5EF4-FFF2-40B4-BE49-F238E27FC236}">
                  <a16:creationId xmlns:a16="http://schemas.microsoft.com/office/drawing/2014/main" id="{D227BDFB-1E55-4DE9-8068-B0FD62D621B0}"/>
                </a:ext>
              </a:extLst>
            </p:cNvPr>
            <p:cNvSpPr txBox="1"/>
            <p:nvPr/>
          </p:nvSpPr>
          <p:spPr>
            <a:xfrm>
              <a:off x="1146522" y="5746143"/>
              <a:ext cx="4127314" cy="584775"/>
            </a:xfrm>
            <a:prstGeom prst="rect">
              <a:avLst/>
            </a:prstGeom>
            <a:noFill/>
          </p:spPr>
          <p:txBody>
            <a:bodyPr wrap="square" rtlCol="0">
              <a:spAutoFit/>
            </a:bodyPr>
            <a:lstStyle/>
            <a:p>
              <a:r>
                <a:rPr lang="en-US" sz="3200" b="1" dirty="0">
                  <a:solidFill>
                    <a:schemeClr val="bg1"/>
                  </a:solidFill>
                  <a:latin typeface="+mj-lt"/>
                </a:rPr>
                <a:t>Direct measurement</a:t>
              </a:r>
            </a:p>
          </p:txBody>
        </p:sp>
        <p:sp>
          <p:nvSpPr>
            <p:cNvPr id="35" name="TextBox 34">
              <a:extLst>
                <a:ext uri="{FF2B5EF4-FFF2-40B4-BE49-F238E27FC236}">
                  <a16:creationId xmlns:a16="http://schemas.microsoft.com/office/drawing/2014/main" id="{1A92C4D9-8567-4259-8C6F-6D90E9F47E6D}"/>
                </a:ext>
              </a:extLst>
            </p:cNvPr>
            <p:cNvSpPr txBox="1"/>
            <p:nvPr/>
          </p:nvSpPr>
          <p:spPr>
            <a:xfrm>
              <a:off x="1146522" y="5287109"/>
              <a:ext cx="4127314" cy="584775"/>
            </a:xfrm>
            <a:prstGeom prst="rect">
              <a:avLst/>
            </a:prstGeom>
            <a:noFill/>
          </p:spPr>
          <p:txBody>
            <a:bodyPr wrap="square" rtlCol="0">
              <a:spAutoFit/>
            </a:bodyPr>
            <a:lstStyle/>
            <a:p>
              <a:r>
                <a:rPr lang="en-US" sz="3200" b="1" dirty="0">
                  <a:solidFill>
                    <a:schemeClr val="bg1"/>
                  </a:solidFill>
                  <a:latin typeface="+mj-lt"/>
                </a:rPr>
                <a:t>Limited sample size</a:t>
              </a:r>
            </a:p>
          </p:txBody>
        </p:sp>
      </p:grpSp>
      <p:sp>
        <p:nvSpPr>
          <p:cNvPr id="37" name="Rectangle 36">
            <a:extLst>
              <a:ext uri="{FF2B5EF4-FFF2-40B4-BE49-F238E27FC236}">
                <a16:creationId xmlns:a16="http://schemas.microsoft.com/office/drawing/2014/main" id="{5C71705F-CF9F-4DAE-8F94-3059452B7DC8}"/>
              </a:ext>
            </a:extLst>
          </p:cNvPr>
          <p:cNvSpPr/>
          <p:nvPr/>
        </p:nvSpPr>
        <p:spPr>
          <a:xfrm>
            <a:off x="423264" y="6564379"/>
            <a:ext cx="11345471" cy="261610"/>
          </a:xfrm>
          <a:prstGeom prst="rect">
            <a:avLst/>
          </a:prstGeom>
        </p:spPr>
        <p:txBody>
          <a:bodyPr wrap="square">
            <a:spAutoFit/>
          </a:bodyPr>
          <a:lstStyle/>
          <a:p>
            <a:pPr algn="ctr"/>
            <a:r>
              <a:rPr lang="en-US" sz="1100" dirty="0"/>
              <a:t>Jawa, Vibha, et al. "T-cell dependent immunogenicity of protein therapeutics pre-clinical assessment and mitigation–updated consensus and review 2020." Frontiers in Immunology 11 (2020).</a:t>
            </a:r>
          </a:p>
        </p:txBody>
      </p:sp>
      <p:pic>
        <p:nvPicPr>
          <p:cNvPr id="3" name="Audio 2">
            <a:hlinkClick r:id="" action="ppaction://media"/>
            <a:extLst>
              <a:ext uri="{FF2B5EF4-FFF2-40B4-BE49-F238E27FC236}">
                <a16:creationId xmlns:a16="http://schemas.microsoft.com/office/drawing/2014/main" id="{318D11DD-CFEA-4462-9F96-BE14F17E0F6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0700453"/>
      </p:ext>
    </p:extLst>
  </p:cSld>
  <p:clrMapOvr>
    <a:masterClrMapping/>
  </p:clrMapOvr>
  <mc:AlternateContent xmlns:mc="http://schemas.openxmlformats.org/markup-compatibility/2006" xmlns:p14="http://schemas.microsoft.com/office/powerpoint/2010/main">
    <mc:Choice Requires="p14">
      <p:transition spd="slow" p14:dur="2000" advTm="72965"/>
    </mc:Choice>
    <mc:Fallback xmlns="">
      <p:transition spd="slow" advTm="72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7">
            <a:extLst>
              <a:ext uri="{FF2B5EF4-FFF2-40B4-BE49-F238E27FC236}">
                <a16:creationId xmlns:a16="http://schemas.microsoft.com/office/drawing/2014/main" id="{2D14B5DC-132C-4635-8882-ADD82919CCEB}"/>
              </a:ext>
            </a:extLst>
          </p:cNvPr>
          <p:cNvSpPr>
            <a:spLocks noGrp="1"/>
          </p:cNvSpPr>
          <p:nvPr>
            <p:ph type="title"/>
          </p:nvPr>
        </p:nvSpPr>
        <p:spPr>
          <a:xfrm>
            <a:off x="391378" y="320675"/>
            <a:ext cx="11407487" cy="1325563"/>
          </a:xfrm>
        </p:spPr>
        <p:txBody>
          <a:bodyPr vert="horz" lIns="91440" tIns="45720" rIns="91440" bIns="45720" rtlCol="0" anchor="ctr">
            <a:normAutofit/>
          </a:bodyPr>
          <a:lstStyle/>
          <a:p>
            <a:r>
              <a:rPr lang="en-US" b="1" kern="1200" dirty="0">
                <a:solidFill>
                  <a:schemeClr val="bg1"/>
                </a:solidFill>
                <a:latin typeface="+mj-lt"/>
                <a:ea typeface="+mj-ea"/>
                <a:cs typeface="+mj-cs"/>
              </a:rPr>
              <a:t>Can we develop a software that successfully reproduces </a:t>
            </a:r>
            <a:r>
              <a:rPr lang="en-US" b="1" i="1" kern="1200" dirty="0">
                <a:solidFill>
                  <a:schemeClr val="bg1"/>
                </a:solidFill>
                <a:latin typeface="+mj-lt"/>
                <a:ea typeface="+mj-ea"/>
                <a:cs typeface="+mj-cs"/>
              </a:rPr>
              <a:t>ex vivo</a:t>
            </a:r>
            <a:r>
              <a:rPr lang="en-US" b="1" kern="1200" dirty="0">
                <a:solidFill>
                  <a:schemeClr val="bg1"/>
                </a:solidFill>
                <a:latin typeface="+mj-lt"/>
                <a:ea typeface="+mj-ea"/>
                <a:cs typeface="+mj-cs"/>
              </a:rPr>
              <a:t> assays </a:t>
            </a:r>
            <a:r>
              <a:rPr lang="en-US" b="1" i="1" kern="1200" dirty="0">
                <a:solidFill>
                  <a:schemeClr val="bg1"/>
                </a:solidFill>
                <a:latin typeface="+mj-lt"/>
                <a:ea typeface="+mj-ea"/>
                <a:cs typeface="+mj-cs"/>
              </a:rPr>
              <a:t>in silico</a:t>
            </a:r>
            <a:r>
              <a:rPr lang="en-US" b="1" kern="1200" dirty="0">
                <a:solidFill>
                  <a:schemeClr val="bg1"/>
                </a:solidFill>
                <a:latin typeface="+mj-lt"/>
                <a:ea typeface="+mj-ea"/>
                <a:cs typeface="+mj-cs"/>
              </a:rPr>
              <a:t>?</a:t>
            </a:r>
          </a:p>
        </p:txBody>
      </p:sp>
      <p:grpSp>
        <p:nvGrpSpPr>
          <p:cNvPr id="6" name="Group 5">
            <a:extLst>
              <a:ext uri="{FF2B5EF4-FFF2-40B4-BE49-F238E27FC236}">
                <a16:creationId xmlns:a16="http://schemas.microsoft.com/office/drawing/2014/main" id="{2B0063E7-BBEE-4DFB-AD68-5C7B881E0BD6}"/>
              </a:ext>
            </a:extLst>
          </p:cNvPr>
          <p:cNvGrpSpPr/>
          <p:nvPr/>
        </p:nvGrpSpPr>
        <p:grpSpPr>
          <a:xfrm>
            <a:off x="2183782" y="2204895"/>
            <a:ext cx="1930018" cy="4122991"/>
            <a:chOff x="5510718" y="1224062"/>
            <a:chExt cx="1212127" cy="2589400"/>
          </a:xfrm>
        </p:grpSpPr>
        <p:grpSp>
          <p:nvGrpSpPr>
            <p:cNvPr id="12" name="Group 11">
              <a:extLst>
                <a:ext uri="{FF2B5EF4-FFF2-40B4-BE49-F238E27FC236}">
                  <a16:creationId xmlns:a16="http://schemas.microsoft.com/office/drawing/2014/main" id="{F25793ED-5358-4CC2-97A2-B2A8E575941F}"/>
                </a:ext>
              </a:extLst>
            </p:cNvPr>
            <p:cNvGrpSpPr/>
            <p:nvPr/>
          </p:nvGrpSpPr>
          <p:grpSpPr>
            <a:xfrm>
              <a:off x="5659582" y="1853378"/>
              <a:ext cx="914400" cy="1960084"/>
              <a:chOff x="5713800" y="2537115"/>
              <a:chExt cx="914400" cy="1960084"/>
            </a:xfrm>
          </p:grpSpPr>
          <p:pic>
            <p:nvPicPr>
              <p:cNvPr id="14" name="Graphic 13" descr="Beaker">
                <a:extLst>
                  <a:ext uri="{FF2B5EF4-FFF2-40B4-BE49-F238E27FC236}">
                    <a16:creationId xmlns:a16="http://schemas.microsoft.com/office/drawing/2014/main" id="{2FE28B15-542F-481F-B674-E0283CC7B1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3800" y="2537115"/>
                <a:ext cx="914400" cy="914400"/>
              </a:xfrm>
              <a:prstGeom prst="rect">
                <a:avLst/>
              </a:prstGeom>
            </p:spPr>
          </p:pic>
          <p:pic>
            <p:nvPicPr>
              <p:cNvPr id="15" name="Graphic 14" descr="Eye dropper">
                <a:extLst>
                  <a:ext uri="{FF2B5EF4-FFF2-40B4-BE49-F238E27FC236}">
                    <a16:creationId xmlns:a16="http://schemas.microsoft.com/office/drawing/2014/main" id="{EFF8B677-0BF7-4CB0-9018-94585FD7C0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13800" y="3582799"/>
                <a:ext cx="914400" cy="914400"/>
              </a:xfrm>
              <a:prstGeom prst="rect">
                <a:avLst/>
              </a:prstGeom>
            </p:spPr>
          </p:pic>
        </p:grpSp>
        <p:sp>
          <p:nvSpPr>
            <p:cNvPr id="13" name="TextBox 12">
              <a:extLst>
                <a:ext uri="{FF2B5EF4-FFF2-40B4-BE49-F238E27FC236}">
                  <a16:creationId xmlns:a16="http://schemas.microsoft.com/office/drawing/2014/main" id="{495396E2-FCFA-4173-AC1E-9A34D419FEA4}"/>
                </a:ext>
              </a:extLst>
            </p:cNvPr>
            <p:cNvSpPr txBox="1"/>
            <p:nvPr/>
          </p:nvSpPr>
          <p:spPr>
            <a:xfrm>
              <a:off x="5510718" y="1224062"/>
              <a:ext cx="1212127" cy="523220"/>
            </a:xfrm>
            <a:prstGeom prst="rect">
              <a:avLst/>
            </a:prstGeom>
            <a:noFill/>
          </p:spPr>
          <p:txBody>
            <a:bodyPr wrap="none" rtlCol="0">
              <a:normAutofit/>
            </a:bodyPr>
            <a:lstStyle/>
            <a:p>
              <a:pPr algn="ctr">
                <a:lnSpc>
                  <a:spcPct val="90000"/>
                </a:lnSpc>
                <a:spcAft>
                  <a:spcPts val="600"/>
                </a:spcAft>
              </a:pPr>
              <a:r>
                <a:rPr lang="en-US" sz="5000" b="1" i="1" u="sng" dirty="0"/>
                <a:t>ex vivo</a:t>
              </a:r>
            </a:p>
          </p:txBody>
        </p:sp>
      </p:grpSp>
      <p:grpSp>
        <p:nvGrpSpPr>
          <p:cNvPr id="7" name="Group 6">
            <a:extLst>
              <a:ext uri="{FF2B5EF4-FFF2-40B4-BE49-F238E27FC236}">
                <a16:creationId xmlns:a16="http://schemas.microsoft.com/office/drawing/2014/main" id="{D47BFCE9-A46F-41EB-9803-6EE204CD7A88}"/>
              </a:ext>
            </a:extLst>
          </p:cNvPr>
          <p:cNvGrpSpPr/>
          <p:nvPr/>
        </p:nvGrpSpPr>
        <p:grpSpPr>
          <a:xfrm>
            <a:off x="7964242" y="2204895"/>
            <a:ext cx="2042221" cy="4351338"/>
            <a:chOff x="9141074" y="1224062"/>
            <a:chExt cx="1282595" cy="2732811"/>
          </a:xfrm>
        </p:grpSpPr>
        <p:grpSp>
          <p:nvGrpSpPr>
            <p:cNvPr id="8" name="Group 7">
              <a:extLst>
                <a:ext uri="{FF2B5EF4-FFF2-40B4-BE49-F238E27FC236}">
                  <a16:creationId xmlns:a16="http://schemas.microsoft.com/office/drawing/2014/main" id="{AA19F128-BE02-4A75-8F9F-0F94E8054914}"/>
                </a:ext>
              </a:extLst>
            </p:cNvPr>
            <p:cNvGrpSpPr/>
            <p:nvPr/>
          </p:nvGrpSpPr>
          <p:grpSpPr>
            <a:xfrm>
              <a:off x="9325172" y="1892880"/>
              <a:ext cx="914400" cy="2063993"/>
              <a:chOff x="9491428" y="2557901"/>
              <a:chExt cx="914400" cy="2063993"/>
            </a:xfrm>
          </p:grpSpPr>
          <p:pic>
            <p:nvPicPr>
              <p:cNvPr id="10" name="Graphic 9" descr="Programmer">
                <a:extLst>
                  <a:ext uri="{FF2B5EF4-FFF2-40B4-BE49-F238E27FC236}">
                    <a16:creationId xmlns:a16="http://schemas.microsoft.com/office/drawing/2014/main" id="{8C57F194-3E50-495E-9CF9-320FDF65E6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91428" y="2557901"/>
                <a:ext cx="914400" cy="914400"/>
              </a:xfrm>
              <a:prstGeom prst="rect">
                <a:avLst/>
              </a:prstGeom>
            </p:spPr>
          </p:pic>
          <p:pic>
            <p:nvPicPr>
              <p:cNvPr id="11" name="Graphic 10" descr="Cloud Computing">
                <a:extLst>
                  <a:ext uri="{FF2B5EF4-FFF2-40B4-BE49-F238E27FC236}">
                    <a16:creationId xmlns:a16="http://schemas.microsoft.com/office/drawing/2014/main" id="{0E2CFB4E-C156-4E71-8C93-57BE5F7521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91428" y="3707494"/>
                <a:ext cx="914400" cy="914400"/>
              </a:xfrm>
              <a:prstGeom prst="rect">
                <a:avLst/>
              </a:prstGeom>
            </p:spPr>
          </p:pic>
        </p:grpSp>
        <p:sp>
          <p:nvSpPr>
            <p:cNvPr id="9" name="TextBox 8">
              <a:extLst>
                <a:ext uri="{FF2B5EF4-FFF2-40B4-BE49-F238E27FC236}">
                  <a16:creationId xmlns:a16="http://schemas.microsoft.com/office/drawing/2014/main" id="{82593E80-F8AC-4BC8-A2E0-BC941DE55187}"/>
                </a:ext>
              </a:extLst>
            </p:cNvPr>
            <p:cNvSpPr txBox="1"/>
            <p:nvPr/>
          </p:nvSpPr>
          <p:spPr>
            <a:xfrm>
              <a:off x="9141074" y="1224062"/>
              <a:ext cx="1282595" cy="523220"/>
            </a:xfrm>
            <a:prstGeom prst="rect">
              <a:avLst/>
            </a:prstGeom>
            <a:noFill/>
          </p:spPr>
          <p:txBody>
            <a:bodyPr wrap="none" rtlCol="0">
              <a:normAutofit/>
            </a:bodyPr>
            <a:lstStyle/>
            <a:p>
              <a:pPr algn="ctr">
                <a:lnSpc>
                  <a:spcPct val="90000"/>
                </a:lnSpc>
                <a:spcAft>
                  <a:spcPts val="600"/>
                </a:spcAft>
              </a:pPr>
              <a:r>
                <a:rPr lang="en-US" sz="5000" b="1" i="1" u="sng" dirty="0"/>
                <a:t>in silico</a:t>
              </a:r>
            </a:p>
          </p:txBody>
        </p:sp>
      </p:grpSp>
      <p:sp>
        <p:nvSpPr>
          <p:cNvPr id="19" name="Arrow: Left-Right 18">
            <a:extLst>
              <a:ext uri="{FF2B5EF4-FFF2-40B4-BE49-F238E27FC236}">
                <a16:creationId xmlns:a16="http://schemas.microsoft.com/office/drawing/2014/main" id="{597F73FA-1244-409B-87DF-0CA245DDECD3}"/>
              </a:ext>
            </a:extLst>
          </p:cNvPr>
          <p:cNvSpPr/>
          <p:nvPr/>
        </p:nvSpPr>
        <p:spPr>
          <a:xfrm>
            <a:off x="4566365" y="3725383"/>
            <a:ext cx="3057516" cy="13103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r>
              <a:rPr lang="en-US" sz="3900" b="1" dirty="0"/>
              <a:t>TCPro</a:t>
            </a:r>
          </a:p>
        </p:txBody>
      </p:sp>
      <p:pic>
        <p:nvPicPr>
          <p:cNvPr id="3" name="Audio 2">
            <a:hlinkClick r:id="" action="ppaction://media"/>
            <a:extLst>
              <a:ext uri="{FF2B5EF4-FFF2-40B4-BE49-F238E27FC236}">
                <a16:creationId xmlns:a16="http://schemas.microsoft.com/office/drawing/2014/main" id="{43649C7B-A3BC-49F5-B15C-97F18FDFEB93}"/>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584489299"/>
      </p:ext>
    </p:extLst>
  </p:cSld>
  <p:clrMapOvr>
    <a:masterClrMapping/>
  </p:clrMapOvr>
  <mc:AlternateContent xmlns:mc="http://schemas.openxmlformats.org/markup-compatibility/2006" xmlns:p14="http://schemas.microsoft.com/office/powerpoint/2010/main">
    <mc:Choice Requires="p14">
      <p:transition spd="slow" p14:dur="2000" advTm="19606"/>
    </mc:Choice>
    <mc:Fallback xmlns="">
      <p:transition spd="slow" advTm="19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8.33333E-7 2.59259E-6 L -0.11172 0.00023 " pathEditMode="relative" rAng="0" ptsTypes="AA">
                                      <p:cBhvr>
                                        <p:cTn id="17" dur="2000" fill="hold"/>
                                        <p:tgtEl>
                                          <p:spTgt spid="7"/>
                                        </p:tgtEl>
                                        <p:attrNameLst>
                                          <p:attrName>ppt_x</p:attrName>
                                          <p:attrName>ppt_y</p:attrName>
                                        </p:attrNameLst>
                                      </p:cBhvr>
                                      <p:rCtr x="-5586" y="0"/>
                                    </p:animMotion>
                                  </p:childTnLst>
                                </p:cTn>
                              </p:par>
                              <p:par>
                                <p:cTn id="18" presetID="63" presetClass="path" presetSubtype="0" accel="50000" decel="50000" fill="hold" nodeType="withEffect">
                                  <p:stCondLst>
                                    <p:cond delay="0"/>
                                  </p:stCondLst>
                                  <p:childTnLst>
                                    <p:animMotion origin="layout" path="M -3.125E-6 -7.40741E-7 L 0.1194 0.00162 " pathEditMode="relative" rAng="0" ptsTypes="AA">
                                      <p:cBhvr>
                                        <p:cTn id="19" dur="2000" fill="hold"/>
                                        <p:tgtEl>
                                          <p:spTgt spid="6"/>
                                        </p:tgtEl>
                                        <p:attrNameLst>
                                          <p:attrName>ppt_x</p:attrName>
                                          <p:attrName>ppt_y</p:attrName>
                                        </p:attrNameLst>
                                      </p:cBhvr>
                                      <p:rCtr x="5964" y="69"/>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D7BC802-30F1-44C2-92B9-95EBE5D1DB6C}"/>
              </a:ext>
            </a:extLst>
          </p:cNvPr>
          <p:cNvSpPr>
            <a:spLocks noGrp="1"/>
          </p:cNvSpPr>
          <p:nvPr>
            <p:ph type="title"/>
          </p:nvPr>
        </p:nvSpPr>
        <p:spPr>
          <a:xfrm>
            <a:off x="838200" y="365125"/>
            <a:ext cx="10515600" cy="1325563"/>
          </a:xfrm>
        </p:spPr>
        <p:txBody>
          <a:bodyPr>
            <a:normAutofit/>
          </a:bodyPr>
          <a:lstStyle/>
          <a:p>
            <a:r>
              <a:rPr lang="en-US" sz="5400" b="1" dirty="0"/>
              <a:t>MY KEY MESSAGES</a:t>
            </a:r>
          </a:p>
        </p:txBody>
      </p:sp>
      <p:graphicFrame>
        <p:nvGraphicFramePr>
          <p:cNvPr id="8" name="Content Placeholder 5">
            <a:extLst>
              <a:ext uri="{FF2B5EF4-FFF2-40B4-BE49-F238E27FC236}">
                <a16:creationId xmlns:a16="http://schemas.microsoft.com/office/drawing/2014/main" id="{BD78CEE7-8B34-4A32-9474-48B9A7C38A3E}"/>
              </a:ext>
            </a:extLst>
          </p:cNvPr>
          <p:cNvGraphicFramePr>
            <a:graphicFrameLocks noGrp="1"/>
          </p:cNvGraphicFramePr>
          <p:nvPr>
            <p:ph idx="1"/>
            <p:extLst>
              <p:ext uri="{D42A27DB-BD31-4B8C-83A1-F6EECF244321}">
                <p14:modId xmlns:p14="http://schemas.microsoft.com/office/powerpoint/2010/main" val="20548426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8C464050-B64E-4BA5-B178-26081D66279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90090054"/>
      </p:ext>
    </p:extLst>
  </p:cSld>
  <p:clrMapOvr>
    <a:masterClrMapping/>
  </p:clrMapOvr>
  <mc:AlternateContent xmlns:mc="http://schemas.openxmlformats.org/markup-compatibility/2006" xmlns:p14="http://schemas.microsoft.com/office/powerpoint/2010/main">
    <mc:Choice Requires="p14">
      <p:transition spd="slow" p14:dur="2000" advTm="36044"/>
    </mc:Choice>
    <mc:Fallback xmlns="">
      <p:transition spd="slow" advTm="36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279DB3A6-C62D-4423-A2F0-B72A025A4E0A}"/>
              </a:ext>
            </a:extLst>
          </p:cNvPr>
          <p:cNvSpPr>
            <a:spLocks noGrp="1"/>
          </p:cNvSpPr>
          <p:nvPr>
            <p:ph type="title"/>
          </p:nvPr>
        </p:nvSpPr>
        <p:spPr>
          <a:xfrm>
            <a:off x="1180339" y="566382"/>
            <a:ext cx="4534047" cy="1550284"/>
          </a:xfrm>
        </p:spPr>
        <p:txBody>
          <a:bodyPr vert="horz" lIns="91440" tIns="45720" rIns="91440" bIns="45720" rtlCol="0" anchor="b">
            <a:normAutofit/>
          </a:bodyPr>
          <a:lstStyle/>
          <a:p>
            <a:r>
              <a:rPr lang="en-US" sz="4800" b="1" dirty="0">
                <a:latin typeface="Calibri" panose="020F0502020204030204" pitchFamily="34" charset="0"/>
                <a:cs typeface="Calibri" panose="020F0502020204030204" pitchFamily="34" charset="0"/>
              </a:rPr>
              <a:t>The TCPro Team</a:t>
            </a:r>
          </a:p>
        </p:txBody>
      </p:sp>
      <p:sp>
        <p:nvSpPr>
          <p:cNvPr id="23" name="Rectangle 22">
            <a:extLst>
              <a:ext uri="{FF2B5EF4-FFF2-40B4-BE49-F238E27FC236}">
                <a16:creationId xmlns:a16="http://schemas.microsoft.com/office/drawing/2014/main" id="{50CF6C96-4596-4D83-A9F9-A3AB22AB4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928272A1-EDA6-488F-86E0-3C0C3B572C85}"/>
              </a:ext>
            </a:extLst>
          </p:cNvPr>
          <p:cNvSpPr>
            <a:spLocks noGrp="1"/>
          </p:cNvSpPr>
          <p:nvPr>
            <p:ph sz="half" idx="1"/>
          </p:nvPr>
        </p:nvSpPr>
        <p:spPr>
          <a:xfrm>
            <a:off x="1142385" y="2438399"/>
            <a:ext cx="4876210" cy="3853219"/>
          </a:xfrm>
        </p:spPr>
        <p:txBody>
          <a:bodyPr vert="horz" lIns="91440" tIns="45720" rIns="91440" bIns="45720" rtlCol="0">
            <a:normAutofit/>
          </a:bodyPr>
          <a:lstStyle/>
          <a:p>
            <a:pPr marL="0">
              <a:buNone/>
            </a:pPr>
            <a:r>
              <a:rPr lang="en-US" sz="2800" b="1" dirty="0">
                <a:latin typeface="Calibri" panose="020F0502020204030204" pitchFamily="34" charset="0"/>
                <a:cs typeface="Calibri" panose="020F0502020204030204" pitchFamily="34" charset="0"/>
              </a:rPr>
              <a:t>Hong Yang</a:t>
            </a:r>
          </a:p>
          <a:p>
            <a:pPr marL="274320" lvl="1">
              <a:buNone/>
            </a:pPr>
            <a:r>
              <a:rPr lang="en-US" dirty="0">
                <a:latin typeface="Calibri" panose="020F0502020204030204" pitchFamily="34" charset="0"/>
                <a:cs typeface="Calibri" panose="020F0502020204030204" pitchFamily="34" charset="0"/>
              </a:rPr>
              <a:t>Office of Biostatistics and Epidemiology (OBE), CBER</a:t>
            </a:r>
          </a:p>
          <a:p>
            <a:pPr marL="609585" lvl="1">
              <a:buNone/>
            </a:pPr>
            <a:endParaRPr lang="en-US" dirty="0">
              <a:latin typeface="Calibri" panose="020F0502020204030204" pitchFamily="34" charset="0"/>
              <a:cs typeface="Calibri" panose="020F0502020204030204" pitchFamily="34" charset="0"/>
            </a:endParaRPr>
          </a:p>
          <a:p>
            <a:pPr marL="0">
              <a:lnSpc>
                <a:spcPct val="100000"/>
              </a:lnSpc>
              <a:buNone/>
            </a:pPr>
            <a:r>
              <a:rPr lang="en-US" sz="2800" b="1" dirty="0">
                <a:latin typeface="Calibri" panose="020F0502020204030204" pitchFamily="34" charset="0"/>
                <a:cs typeface="Calibri" panose="020F0502020204030204" pitchFamily="34" charset="0"/>
              </a:rPr>
              <a:t>Zuben E. Sauna, </a:t>
            </a:r>
          </a:p>
          <a:p>
            <a:pPr marL="0">
              <a:lnSpc>
                <a:spcPct val="100000"/>
              </a:lnSpc>
              <a:spcBef>
                <a:spcPts val="600"/>
              </a:spcBef>
              <a:buNone/>
            </a:pPr>
            <a:r>
              <a:rPr lang="en-US" sz="2800" b="1" dirty="0">
                <a:latin typeface="Calibri" panose="020F0502020204030204" pitchFamily="34" charset="0"/>
                <a:cs typeface="Calibri" panose="020F0502020204030204" pitchFamily="34" charset="0"/>
              </a:rPr>
              <a:t>Million A. Tegenge,</a:t>
            </a:r>
            <a:r>
              <a:rPr lang="en-US" sz="2800" dirty="0">
                <a:latin typeface="Calibri" panose="020F0502020204030204" pitchFamily="34" charset="0"/>
                <a:cs typeface="Calibri" panose="020F0502020204030204" pitchFamily="34" charset="0"/>
              </a:rPr>
              <a:t> </a:t>
            </a:r>
          </a:p>
          <a:p>
            <a:pPr marL="0">
              <a:lnSpc>
                <a:spcPct val="100000"/>
              </a:lnSpc>
              <a:spcBef>
                <a:spcPts val="600"/>
              </a:spcBef>
              <a:buNone/>
            </a:pPr>
            <a:r>
              <a:rPr lang="en-US" sz="2800" b="1" dirty="0">
                <a:latin typeface="Calibri" panose="020F0502020204030204" pitchFamily="34" charset="0"/>
                <a:cs typeface="Calibri" panose="020F0502020204030204" pitchFamily="34" charset="0"/>
              </a:rPr>
              <a:t>Joseph R. McGill </a:t>
            </a:r>
          </a:p>
          <a:p>
            <a:pPr marL="274320" lvl="1">
              <a:lnSpc>
                <a:spcPct val="100000"/>
              </a:lnSpc>
              <a:spcBef>
                <a:spcPts val="600"/>
              </a:spcBef>
              <a:buNone/>
            </a:pPr>
            <a:r>
              <a:rPr lang="en-US" dirty="0">
                <a:latin typeface="Calibri" panose="020F0502020204030204" pitchFamily="34" charset="0"/>
                <a:cs typeface="Calibri" panose="020F0502020204030204" pitchFamily="34" charset="0"/>
              </a:rPr>
              <a:t>Office of Tissues and Advanced Therapies (OTAT), CBER</a:t>
            </a:r>
          </a:p>
          <a:p>
            <a:endParaRPr lang="en-US" dirty="0">
              <a:latin typeface="Calibri" panose="020F0502020204030204" pitchFamily="34" charset="0"/>
              <a:cs typeface="Calibri" panose="020F0502020204030204" pitchFamily="34" charset="0"/>
            </a:endParaRPr>
          </a:p>
        </p:txBody>
      </p:sp>
      <p:pic>
        <p:nvPicPr>
          <p:cNvPr id="16" name="Content Placeholder 15">
            <a:extLst>
              <a:ext uri="{FF2B5EF4-FFF2-40B4-BE49-F238E27FC236}">
                <a16:creationId xmlns:a16="http://schemas.microsoft.com/office/drawing/2014/main" id="{F37CB1A5-C4C5-4B30-B4C7-860B644F947B}"/>
              </a:ext>
            </a:extLst>
          </p:cNvPr>
          <p:cNvPicPr>
            <a:picLocks noGrp="1" noChangeAspect="1"/>
          </p:cNvPicPr>
          <p:nvPr>
            <p:ph sz="half" idx="2"/>
          </p:nvPr>
        </p:nvPicPr>
        <p:blipFill rotWithShape="1">
          <a:blip r:embed="rId5"/>
          <a:srcRect r="5706"/>
          <a:stretch/>
        </p:blipFill>
        <p:spPr>
          <a:xfrm>
            <a:off x="6097181" y="10"/>
            <a:ext cx="6094819" cy="6857990"/>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12B8CCCA-8A68-4FBB-BDCC-12FB1F84D3E2}"/>
              </a:ext>
            </a:extLst>
          </p:cNvPr>
          <p:cNvSpPr/>
          <p:nvPr/>
        </p:nvSpPr>
        <p:spPr>
          <a:xfrm>
            <a:off x="895326" y="6427113"/>
            <a:ext cx="5180419" cy="43088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Yogurtcu ON et al. TCPro: an In Silico Risk Assessment Tool for Biotherapeutic Protein Immunogenicity. The AAPS journal. 2019 Sep 1;21(5):96.</a:t>
            </a:r>
            <a:endParaRPr kumimoji="0" lang="en-US" sz="1100" b="0" i="0" u="none" strike="noStrike" kern="1200" cap="none" spc="0" normalizeH="0" baseline="0" noProof="0" dirty="0">
              <a:ln>
                <a:noFill/>
              </a:ln>
              <a:solidFill>
                <a:srgbClr val="000000"/>
              </a:solidFill>
              <a:effectLst/>
              <a:uLnTx/>
              <a:uFillTx/>
              <a:latin typeface="Century Schoolbook" panose="02040604050505020304"/>
              <a:ea typeface="+mn-ea"/>
              <a:cs typeface="+mn-cs"/>
            </a:endParaRPr>
          </a:p>
        </p:txBody>
      </p:sp>
      <p:pic>
        <p:nvPicPr>
          <p:cNvPr id="3" name="Audio 2">
            <a:hlinkClick r:id="" action="ppaction://media"/>
            <a:extLst>
              <a:ext uri="{FF2B5EF4-FFF2-40B4-BE49-F238E27FC236}">
                <a16:creationId xmlns:a16="http://schemas.microsoft.com/office/drawing/2014/main" id="{CDC7A5FC-95EB-4B21-AC31-905CAE729B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85094290"/>
      </p:ext>
    </p:extLst>
  </p:cSld>
  <p:clrMapOvr>
    <a:masterClrMapping/>
  </p:clrMapOvr>
  <mc:AlternateContent xmlns:mc="http://schemas.openxmlformats.org/markup-compatibility/2006" xmlns:p14="http://schemas.microsoft.com/office/powerpoint/2010/main">
    <mc:Choice Requires="p14">
      <p:transition spd="slow" p14:dur="2000" advTm="34076"/>
    </mc:Choice>
    <mc:Fallback xmlns="">
      <p:transition spd="slow" advTm="34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DF11-E23C-4F02-A466-5CF17891734E}"/>
              </a:ext>
            </a:extLst>
          </p:cNvPr>
          <p:cNvSpPr>
            <a:spLocks noGrp="1"/>
          </p:cNvSpPr>
          <p:nvPr>
            <p:ph type="title"/>
          </p:nvPr>
        </p:nvSpPr>
        <p:spPr/>
        <p:txBody>
          <a:bodyPr/>
          <a:lstStyle/>
          <a:p>
            <a:r>
              <a:rPr lang="en-US" b="1" dirty="0"/>
              <a:t>What is TCPro?</a:t>
            </a:r>
          </a:p>
        </p:txBody>
      </p:sp>
      <p:sp>
        <p:nvSpPr>
          <p:cNvPr id="3" name="Content Placeholder 2">
            <a:extLst>
              <a:ext uri="{FF2B5EF4-FFF2-40B4-BE49-F238E27FC236}">
                <a16:creationId xmlns:a16="http://schemas.microsoft.com/office/drawing/2014/main" id="{42DD8883-0D17-4D31-814B-09FD0A51AD67}"/>
              </a:ext>
            </a:extLst>
          </p:cNvPr>
          <p:cNvSpPr>
            <a:spLocks noGrp="1"/>
          </p:cNvSpPr>
          <p:nvPr>
            <p:ph idx="1"/>
          </p:nvPr>
        </p:nvSpPr>
        <p:spPr>
          <a:xfrm>
            <a:off x="838200" y="1825625"/>
            <a:ext cx="10658476" cy="4351338"/>
          </a:xfrm>
        </p:spPr>
        <p:txBody>
          <a:bodyPr>
            <a:normAutofit/>
          </a:bodyPr>
          <a:lstStyle/>
          <a:p>
            <a:r>
              <a:rPr lang="en-US" dirty="0"/>
              <a:t>A computational tool that</a:t>
            </a:r>
          </a:p>
          <a:p>
            <a:pPr lvl="1"/>
            <a:r>
              <a:rPr lang="en-US" dirty="0"/>
              <a:t>uses immunogenetic information of large patient cohorts,</a:t>
            </a:r>
          </a:p>
          <a:p>
            <a:pPr lvl="1"/>
            <a:r>
              <a:rPr lang="en-US" dirty="0"/>
              <a:t>simulates CD8</a:t>
            </a:r>
            <a:r>
              <a:rPr lang="en-US" baseline="30000" dirty="0"/>
              <a:t>+ </a:t>
            </a:r>
            <a:r>
              <a:rPr lang="en-US" dirty="0"/>
              <a:t>cell-depleted </a:t>
            </a:r>
            <a:r>
              <a:rPr lang="en-US" i="1" dirty="0"/>
              <a:t>ex vivo </a:t>
            </a:r>
            <a:r>
              <a:rPr lang="en-US" dirty="0"/>
              <a:t>time course T cell assays,</a:t>
            </a:r>
          </a:p>
          <a:p>
            <a:pPr lvl="1"/>
            <a:r>
              <a:rPr lang="en-US" dirty="0"/>
              <a:t>evaluates product immunogenicity risk.</a:t>
            </a:r>
          </a:p>
          <a:p>
            <a:pPr marL="457200" lvl="1" indent="0">
              <a:buNone/>
            </a:pPr>
            <a:endParaRPr lang="en-US" dirty="0"/>
          </a:p>
          <a:p>
            <a:r>
              <a:rPr lang="en-US" dirty="0"/>
              <a:t>TCPro simulates thymidine incorporation and ELISpot assays in parallel.</a:t>
            </a:r>
          </a:p>
          <a:p>
            <a:endParaRPr lang="en-US" dirty="0"/>
          </a:p>
          <a:p>
            <a:r>
              <a:rPr lang="en-US" dirty="0"/>
              <a:t>TCPro calculates %cohort responding to a product.</a:t>
            </a:r>
          </a:p>
          <a:p>
            <a:pPr lvl="1"/>
            <a:r>
              <a:rPr lang="en-US" dirty="0"/>
              <a:t>The response is measured by Stimulation Index:</a:t>
            </a:r>
          </a:p>
          <a:p>
            <a:pPr lvl="2"/>
            <a:r>
              <a:rPr lang="en-US" dirty="0"/>
              <a:t>Strength of product-influenced T cell response relative to baseline (i.e. no-drug) response</a:t>
            </a:r>
          </a:p>
        </p:txBody>
      </p:sp>
      <p:pic>
        <p:nvPicPr>
          <p:cNvPr id="10" name="Audio 9">
            <a:hlinkClick r:id="" action="ppaction://media"/>
            <a:extLst>
              <a:ext uri="{FF2B5EF4-FFF2-40B4-BE49-F238E27FC236}">
                <a16:creationId xmlns:a16="http://schemas.microsoft.com/office/drawing/2014/main" id="{C3A44786-3E03-4422-871E-A62FD98143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3135588"/>
      </p:ext>
    </p:extLst>
  </p:cSld>
  <p:clrMapOvr>
    <a:masterClrMapping/>
  </p:clrMapOvr>
  <mc:AlternateContent xmlns:mc="http://schemas.openxmlformats.org/markup-compatibility/2006" xmlns:p14="http://schemas.microsoft.com/office/powerpoint/2010/main">
    <mc:Choice Requires="p14">
      <p:transition spd="slow" p14:dur="2000" advTm="50996"/>
    </mc:Choice>
    <mc:Fallback xmlns="">
      <p:transition spd="slow" advTm="50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2|1.5"/>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1126</Words>
  <Application>Microsoft Office PowerPoint</Application>
  <PresentationFormat>Widescreen</PresentationFormat>
  <Paragraphs>104</Paragraphs>
  <Slides>10</Slides>
  <Notes>9</Notes>
  <HiddenSlides>0</HiddenSlides>
  <MMClips>10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Calibri</vt:lpstr>
      <vt:lpstr>Calibri Light</vt:lpstr>
      <vt:lpstr>Century Schoolbook</vt:lpstr>
      <vt:lpstr>Wingdings 2</vt:lpstr>
      <vt:lpstr>View</vt:lpstr>
      <vt:lpstr>Office Theme</vt:lpstr>
      <vt:lpstr>TCPro: a novel model describing  the ex vivo immune response to therapeutic proteins and its  use for assigning immunogenicity risk  </vt:lpstr>
      <vt:lpstr>Disclosure Slide</vt:lpstr>
      <vt:lpstr>Unwanted Immunogenicity: a Serious Problem</vt:lpstr>
      <vt:lpstr>Early and Accurate Assessment of Immunogenicity Risk is Important</vt:lpstr>
      <vt:lpstr>Immunogenicity Assessment:  The Methods</vt:lpstr>
      <vt:lpstr>Can we develop a software that successfully reproduces ex vivo assays in silico?</vt:lpstr>
      <vt:lpstr>MY KEY MESSAGES</vt:lpstr>
      <vt:lpstr>The TCPro Team</vt:lpstr>
      <vt:lpstr>What is TCPro?</vt:lpstr>
      <vt:lpstr>TCPro needs three inputs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TCPro: a novel model describing  the ex vivo immune response to therapeutic proteins and its  use for assigning immunogenicity risk  </dc:title>
  <dc:creator>Yogurtcu, Osman</dc:creator>
  <cp:lastModifiedBy>Yogurtcu, Osman</cp:lastModifiedBy>
  <cp:revision>30</cp:revision>
  <dcterms:created xsi:type="dcterms:W3CDTF">2021-02-24T15:40:24Z</dcterms:created>
  <dcterms:modified xsi:type="dcterms:W3CDTF">2021-02-25T13:53:07Z</dcterms:modified>
</cp:coreProperties>
</file>